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696" r:id="rId8"/>
    <p:sldMasterId id="2147483744" r:id="rId9"/>
  </p:sldMasterIdLst>
  <p:notesMasterIdLst>
    <p:notesMasterId r:id="rId35"/>
  </p:notesMasterIdLst>
  <p:sldIdLst>
    <p:sldId id="256" r:id="rId10"/>
    <p:sldId id="340" r:id="rId11"/>
    <p:sldId id="345" r:id="rId12"/>
    <p:sldId id="342" r:id="rId13"/>
    <p:sldId id="343" r:id="rId14"/>
    <p:sldId id="346" r:id="rId15"/>
    <p:sldId id="344" r:id="rId16"/>
    <p:sldId id="347" r:id="rId17"/>
    <p:sldId id="348" r:id="rId18"/>
    <p:sldId id="349" r:id="rId19"/>
    <p:sldId id="350" r:id="rId20"/>
    <p:sldId id="351" r:id="rId21"/>
    <p:sldId id="367" r:id="rId22"/>
    <p:sldId id="368" r:id="rId23"/>
    <p:sldId id="352" r:id="rId24"/>
    <p:sldId id="353" r:id="rId25"/>
    <p:sldId id="366" r:id="rId26"/>
    <p:sldId id="363" r:id="rId27"/>
    <p:sldId id="354" r:id="rId28"/>
    <p:sldId id="357" r:id="rId29"/>
    <p:sldId id="355" r:id="rId30"/>
    <p:sldId id="356" r:id="rId31"/>
    <p:sldId id="358" r:id="rId32"/>
    <p:sldId id="359" r:id="rId33"/>
    <p:sldId id="3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1AC"/>
    <a:srgbClr val="00AEEF"/>
    <a:srgbClr val="8CC63F"/>
    <a:srgbClr val="EBE729"/>
    <a:srgbClr val="E31937"/>
    <a:srgbClr val="F89828"/>
    <a:srgbClr val="EC008C"/>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75714" autoAdjust="0"/>
  </p:normalViewPr>
  <p:slideViewPr>
    <p:cSldViewPr>
      <p:cViewPr varScale="1">
        <p:scale>
          <a:sx n="55" d="100"/>
          <a:sy n="55" d="100"/>
        </p:scale>
        <p:origin x="1710" y="66"/>
      </p:cViewPr>
      <p:guideLst>
        <p:guide orient="horz" pos="2160"/>
        <p:guide pos="2880"/>
      </p:guideLst>
    </p:cSldViewPr>
  </p:slideViewPr>
  <p:outlineViewPr>
    <p:cViewPr>
      <p:scale>
        <a:sx n="33" d="100"/>
        <a:sy n="33" d="100"/>
      </p:scale>
      <p:origin x="0" y="-21594"/>
    </p:cViewPr>
  </p:outlineViewPr>
  <p:notesTextViewPr>
    <p:cViewPr>
      <p:scale>
        <a:sx n="1" d="1"/>
        <a:sy n="1" d="1"/>
      </p:scale>
      <p:origin x="0" y="0"/>
    </p:cViewPr>
  </p:notesTextViewPr>
  <p:sorterViewPr>
    <p:cViewPr>
      <p:scale>
        <a:sx n="100" d="100"/>
        <a:sy n="100" d="100"/>
      </p:scale>
      <p:origin x="0" y="-3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8CFA1-EA78-4BAB-919B-8CC5F0A7447C}" type="datetimeFigureOut">
              <a:rPr lang="en-GB" smtClean="0"/>
              <a:t>29/10/2020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A7FD5-FE2B-4844-A629-1A624FE60CC4}" type="slidenum">
              <a:rPr lang="en-GB" smtClean="0"/>
              <a:t>‹#›</a:t>
            </a:fld>
            <a:endParaRPr lang="en-GB" dirty="0"/>
          </a:p>
        </p:txBody>
      </p:sp>
    </p:spTree>
    <p:extLst>
      <p:ext uri="{BB962C8B-B14F-4D97-AF65-F5344CB8AC3E}">
        <p14:creationId xmlns:p14="http://schemas.microsoft.com/office/powerpoint/2010/main" val="369521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EA7FD5-FE2B-4844-A629-1A624FE60CC4}" type="slidenum">
              <a:rPr lang="en-GB" smtClean="0"/>
              <a:t>2</a:t>
            </a:fld>
            <a:endParaRPr lang="en-GB" dirty="0"/>
          </a:p>
        </p:txBody>
      </p:sp>
    </p:spTree>
    <p:extLst>
      <p:ext uri="{BB962C8B-B14F-4D97-AF65-F5344CB8AC3E}">
        <p14:creationId xmlns:p14="http://schemas.microsoft.com/office/powerpoint/2010/main" val="75023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&amp; EXPLAIN:</a:t>
            </a:r>
          </a:p>
          <a:p>
            <a:r>
              <a:rPr lang="en-GB" dirty="0"/>
              <a:t>This is an opportunity to explore the theory behind policy and practice. Example: Follow BM Policy – Mentor shares and explains both the practical systems but also the rationale behind them – routines/rewards/sanctions/seating plans/class systems e.g. numbers allowed in provision areas. </a:t>
            </a:r>
          </a:p>
          <a:p>
            <a:r>
              <a:rPr lang="en-GB" dirty="0"/>
              <a:t> </a:t>
            </a:r>
          </a:p>
          <a:p>
            <a:r>
              <a:rPr lang="en-GB" dirty="0"/>
              <a:t>OBSERVE &amp; DECONSTRUCT: While the mentor will undertake regular observations of their trainee’s lessons the trainees also need to be making structured observations both of their class mentor and identified colleagues. to identify effective practice and its impact on learning.  Trainees in the early stages of training should be advised to focus on specific areas and not the whole lesson e.g. behaviour management or differentiation. </a:t>
            </a:r>
          </a:p>
          <a:p>
            <a:endParaRPr lang="en-GB" dirty="0"/>
          </a:p>
          <a:p>
            <a:r>
              <a:rPr lang="en-GB" dirty="0"/>
              <a:t>DISCUSS &amp; ANALYSE:  This approach could be a guided observation in which the mentor and the trainee observe and discuss another person teaching. This is an opportunity for ‘live coaching’ as the mentor narrates the effective delivery of a focused/targeted area e.g. strategies for ‘active learning’ that maximise participation.  </a:t>
            </a:r>
          </a:p>
          <a:p>
            <a:r>
              <a:rPr lang="en-GB" dirty="0"/>
              <a:t> </a:t>
            </a:r>
          </a:p>
          <a:p>
            <a:r>
              <a:rPr lang="en-GB" dirty="0"/>
              <a:t>OBSERVE &amp; FEEDBACK This approach could be a focused observation on an aspect of the trainee’s teaching that they are trying to improve.  The mentor could discuss with the trainee the evidence that could be used to evaluate their progress.</a:t>
            </a:r>
          </a:p>
          <a:p>
            <a:r>
              <a:rPr lang="en-GB" dirty="0"/>
              <a:t> </a:t>
            </a:r>
          </a:p>
          <a:p>
            <a:r>
              <a:rPr lang="en-GB" dirty="0"/>
              <a:t>TEAM TEACHING: Sometimes the best way to understand a teaching strategy is not only to observe it, but to also to deliver it within a supportive structure. Team teaching one or a series of lessons allows for immediate feedback and implementing of skills – it also allows for ‘risk taking’ with the knowledge that the mentor will act as a ‘safety net’ should it be necessary. Again, negotiating the ground rules for immediate, but tactful, interjections within a trainee’s lessons allows for things to get back on track smoothly and immediately without the trainee feeling undermined or losing confidence. </a:t>
            </a:r>
          </a:p>
          <a:p>
            <a:endParaRPr lang="en-GB" dirty="0"/>
          </a:p>
        </p:txBody>
      </p:sp>
      <p:sp>
        <p:nvSpPr>
          <p:cNvPr id="4" name="Slide Number Placeholder 3"/>
          <p:cNvSpPr>
            <a:spLocks noGrp="1"/>
          </p:cNvSpPr>
          <p:nvPr>
            <p:ph type="sldNum" sz="quarter" idx="10"/>
          </p:nvPr>
        </p:nvSpPr>
        <p:spPr/>
        <p:txBody>
          <a:bodyPr/>
          <a:lstStyle/>
          <a:p>
            <a:fld id="{6AEA7FD5-FE2B-4844-A629-1A624FE60CC4}" type="slidenum">
              <a:rPr lang="en-GB" smtClean="0"/>
              <a:t>22</a:t>
            </a:fld>
            <a:endParaRPr lang="en-GB" dirty="0"/>
          </a:p>
        </p:txBody>
      </p:sp>
    </p:spTree>
    <p:extLst>
      <p:ext uri="{BB962C8B-B14F-4D97-AF65-F5344CB8AC3E}">
        <p14:creationId xmlns:p14="http://schemas.microsoft.com/office/powerpoint/2010/main" val="321763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Developing Teacher Presence TS1 TS4 TS7 TS8</a:t>
            </a:r>
          </a:p>
          <a:p>
            <a:pPr lvl="0"/>
            <a:r>
              <a:rPr lang="en-GB" sz="1200" dirty="0"/>
              <a:t>Ability to manage groups/class using clear and consistent language/following the school Behaviour Management Policy TS1 TS4 TS5 TS7</a:t>
            </a:r>
          </a:p>
          <a:p>
            <a:pPr lvl="0"/>
            <a:r>
              <a:rPr lang="en-GB" sz="1200" dirty="0"/>
              <a:t>Ability to plan individual lessons/a short sequence of lessons with an awareness of both prior knowledge and common misconceptions TS3 TS4 </a:t>
            </a:r>
          </a:p>
          <a:p>
            <a:pPr lvl="0"/>
            <a:r>
              <a:rPr lang="en-GB" sz="1200" dirty="0"/>
              <a:t>Plan – evaluate – review cycle. To include a focus on questioning and formative assessment strategies TS2 TS4 TS5 TS6</a:t>
            </a:r>
          </a:p>
          <a:p>
            <a:pPr lvl="0"/>
            <a:r>
              <a:rPr lang="en-GB" sz="1200" dirty="0"/>
              <a:t>Ability to give clear exposition using clear and consistent language TS1 TS2 TS3 TS4</a:t>
            </a:r>
          </a:p>
          <a:p>
            <a:pPr lvl="0"/>
            <a:r>
              <a:rPr lang="en-GB" sz="1200" dirty="0"/>
              <a:t>Understanding of what ‘modelling’ is and ability to put into practice – focusing on the chunking of learning/minimising of complexity TS3 TS4</a:t>
            </a:r>
          </a:p>
          <a:p>
            <a:pPr lvl="0"/>
            <a:r>
              <a:rPr lang="en-GB" sz="1200" dirty="0"/>
              <a:t>Working productively alongside colleagues – deployment of TAs TS5 TS8</a:t>
            </a:r>
          </a:p>
          <a:p>
            <a:endParaRPr lang="en-GB" dirty="0"/>
          </a:p>
        </p:txBody>
      </p:sp>
      <p:sp>
        <p:nvSpPr>
          <p:cNvPr id="4" name="Slide Number Placeholder 3"/>
          <p:cNvSpPr>
            <a:spLocks noGrp="1"/>
          </p:cNvSpPr>
          <p:nvPr>
            <p:ph type="sldNum" sz="quarter" idx="10"/>
          </p:nvPr>
        </p:nvSpPr>
        <p:spPr/>
        <p:txBody>
          <a:bodyPr/>
          <a:lstStyle/>
          <a:p>
            <a:fld id="{6AEA7FD5-FE2B-4844-A629-1A624FE60CC4}" type="slidenum">
              <a:rPr lang="en-GB" smtClean="0"/>
              <a:t>23</a:t>
            </a:fld>
            <a:endParaRPr lang="en-GB" dirty="0"/>
          </a:p>
        </p:txBody>
      </p:sp>
    </p:spTree>
    <p:extLst>
      <p:ext uri="{BB962C8B-B14F-4D97-AF65-F5344CB8AC3E}">
        <p14:creationId xmlns:p14="http://schemas.microsoft.com/office/powerpoint/2010/main" val="219379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7084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87374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64974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4923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555452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67929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
        <p:nvSpPr>
          <p:cNvPr id="8" name="Title 1">
            <a:extLst>
              <a:ext uri="{FF2B5EF4-FFF2-40B4-BE49-F238E27FC236}">
                <a16:creationId xmlns:a16="http://schemas.microsoft.com/office/drawing/2014/main" id="{D843EB9D-DE8E-5B4F-B152-00390DA0FA2A}"/>
              </a:ext>
            </a:extLst>
          </p:cNvPr>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7294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
        <p:nvSpPr>
          <p:cNvPr id="10" name="Title 1">
            <a:extLst>
              <a:ext uri="{FF2B5EF4-FFF2-40B4-BE49-F238E27FC236}">
                <a16:creationId xmlns:a16="http://schemas.microsoft.com/office/drawing/2014/main" id="{340DB9AD-DBFE-864D-ADA9-18B1C899965D}"/>
              </a:ext>
            </a:extLst>
          </p:cNvPr>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52609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6347048" cy="634082"/>
          </a:xfrm>
          <a:prstGeom prst="rect">
            <a:avLst/>
          </a:prstGeo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56611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49644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70525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85630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94628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1">
            <a:extLst>
              <a:ext uri="{FF2B5EF4-FFF2-40B4-BE49-F238E27FC236}">
                <a16:creationId xmlns:a16="http://schemas.microsoft.com/office/drawing/2014/main" id="{E42B79A0-AC8B-EC45-933B-B72C4E111F31}"/>
              </a:ext>
            </a:extLst>
          </p:cNvPr>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9695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79246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81477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43AC9CE3-AC9E-DA4E-A028-04E755003066}"/>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4044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251712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
        <p:nvSpPr>
          <p:cNvPr id="8" name="Title Placeholder 1">
            <a:extLst>
              <a:ext uri="{FF2B5EF4-FFF2-40B4-BE49-F238E27FC236}">
                <a16:creationId xmlns:a16="http://schemas.microsoft.com/office/drawing/2014/main" id="{9D547BF5-62A4-6B4D-A54A-5EAA23D7DCB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73342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
        <p:nvSpPr>
          <p:cNvPr id="10" name="Title Placeholder 1">
            <a:extLst>
              <a:ext uri="{FF2B5EF4-FFF2-40B4-BE49-F238E27FC236}">
                <a16:creationId xmlns:a16="http://schemas.microsoft.com/office/drawing/2014/main" id="{15F819E4-A2BC-6349-A398-68A1017C1A37}"/>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372036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
        <p:nvSpPr>
          <p:cNvPr id="6" name="Title Placeholder 1">
            <a:extLst>
              <a:ext uri="{FF2B5EF4-FFF2-40B4-BE49-F238E27FC236}">
                <a16:creationId xmlns:a16="http://schemas.microsoft.com/office/drawing/2014/main" id="{20C51D3F-ABC7-264A-A397-F5FC902AB9C3}"/>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06064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56132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831613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262850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4187793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E7424BA8-E499-E844-B6B1-5C6A0C357039}"/>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44224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647529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07486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ED419508-A173-9D46-9CD2-C5ECB157BA54}"/>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485314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296709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
        <p:nvSpPr>
          <p:cNvPr id="8" name="Title Placeholder 1">
            <a:extLst>
              <a:ext uri="{FF2B5EF4-FFF2-40B4-BE49-F238E27FC236}">
                <a16:creationId xmlns:a16="http://schemas.microsoft.com/office/drawing/2014/main" id="{CE9FF6A0-6228-324B-840E-2820A5B8A6DC}"/>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433454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
        <p:nvSpPr>
          <p:cNvPr id="10" name="Title Placeholder 1">
            <a:extLst>
              <a:ext uri="{FF2B5EF4-FFF2-40B4-BE49-F238E27FC236}">
                <a16:creationId xmlns:a16="http://schemas.microsoft.com/office/drawing/2014/main" id="{48EFAB1B-4E0B-0548-B432-C48A2A0CBC9F}"/>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42245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6347048" cy="63408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66171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92387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540259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70102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123403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3DBFCBFC-4D57-BC48-BE4B-1B1915EC4BB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79116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475834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982885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130622"/>
            <a:ext cx="6347048" cy="63408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110741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912969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
        <p:nvSpPr>
          <p:cNvPr id="8" name="Title Placeholder 1">
            <a:extLst>
              <a:ext uri="{FF2B5EF4-FFF2-40B4-BE49-F238E27FC236}">
                <a16:creationId xmlns:a16="http://schemas.microsoft.com/office/drawing/2014/main" id="{6BCAAE72-D2C9-9842-BD78-156687FFCFEF}"/>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896472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
        <p:nvSpPr>
          <p:cNvPr id="10" name="Title Placeholder 1">
            <a:extLst>
              <a:ext uri="{FF2B5EF4-FFF2-40B4-BE49-F238E27FC236}">
                <a16:creationId xmlns:a16="http://schemas.microsoft.com/office/drawing/2014/main" id="{C8223B14-1318-0148-A566-C1188B1B5923}"/>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48517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309111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
        <p:nvSpPr>
          <p:cNvPr id="6" name="Title Placeholder 1">
            <a:extLst>
              <a:ext uri="{FF2B5EF4-FFF2-40B4-BE49-F238E27FC236}">
                <a16:creationId xmlns:a16="http://schemas.microsoft.com/office/drawing/2014/main" id="{8F63CA9D-8328-F14D-B9D9-98F0E6D2A550}"/>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517865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44790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124242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4094908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89A2DB7C-6579-E342-88D6-8C38618E0A2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17557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522696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018190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6E0FFB2F-C7E7-3146-BE77-B60A9C23EE28}"/>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850456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346795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
        <p:nvSpPr>
          <p:cNvPr id="8" name="Title Placeholder 1">
            <a:extLst>
              <a:ext uri="{FF2B5EF4-FFF2-40B4-BE49-F238E27FC236}">
                <a16:creationId xmlns:a16="http://schemas.microsoft.com/office/drawing/2014/main" id="{06037518-70D6-EA48-9F54-EE7E2358E490}"/>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58906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511255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
        <p:nvSpPr>
          <p:cNvPr id="10" name="Title Placeholder 1">
            <a:extLst>
              <a:ext uri="{FF2B5EF4-FFF2-40B4-BE49-F238E27FC236}">
                <a16:creationId xmlns:a16="http://schemas.microsoft.com/office/drawing/2014/main" id="{FE115BB4-6B0E-2A4D-BDEB-0FAA980D84C1}"/>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994411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
        <p:nvSpPr>
          <p:cNvPr id="6" name="Title Placeholder 1">
            <a:extLst>
              <a:ext uri="{FF2B5EF4-FFF2-40B4-BE49-F238E27FC236}">
                <a16:creationId xmlns:a16="http://schemas.microsoft.com/office/drawing/2014/main" id="{1BEB1937-35D7-9243-B8AE-E578326811A9}"/>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265333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760820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883712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004379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5CEBCA2A-72EA-C64A-AB81-AAE35B630B53}"/>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612553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252834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a:prstGeom prst="rect">
            <a:avLst/>
          </a:prstGeo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4043737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6DD0DF87-7525-7F48-8C09-5914CB62FA7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184562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a:prstGeom prst="rect">
            <a:avLst/>
          </a:prstGeo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99202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676860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
        <p:nvSpPr>
          <p:cNvPr id="8" name="Title Placeholder 1">
            <a:extLst>
              <a:ext uri="{FF2B5EF4-FFF2-40B4-BE49-F238E27FC236}">
                <a16:creationId xmlns:a16="http://schemas.microsoft.com/office/drawing/2014/main" id="{87F0AD9A-D6AB-F947-9DA3-90283F8B0205}"/>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39064653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
        <p:nvSpPr>
          <p:cNvPr id="10" name="Title Placeholder 1">
            <a:extLst>
              <a:ext uri="{FF2B5EF4-FFF2-40B4-BE49-F238E27FC236}">
                <a16:creationId xmlns:a16="http://schemas.microsoft.com/office/drawing/2014/main" id="{9BD23A9D-77F7-8F4C-8EF1-ECA88FAAA46A}"/>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716072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
        <p:nvSpPr>
          <p:cNvPr id="6" name="Title Placeholder 1">
            <a:extLst>
              <a:ext uri="{FF2B5EF4-FFF2-40B4-BE49-F238E27FC236}">
                <a16:creationId xmlns:a16="http://schemas.microsoft.com/office/drawing/2014/main" id="{30D6F584-40F9-BE4D-A8E9-ED82E3FDE684}"/>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304321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30919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820891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a:prstGeom prst="rect">
            <a:avLst/>
          </a:prstGeo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668529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
        <p:nvSpPr>
          <p:cNvPr id="7" name="Title Placeholder 1">
            <a:extLst>
              <a:ext uri="{FF2B5EF4-FFF2-40B4-BE49-F238E27FC236}">
                <a16:creationId xmlns:a16="http://schemas.microsoft.com/office/drawing/2014/main" id="{E7156DE6-388B-6D48-8FE3-DE904A8B1DE2}"/>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940284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4391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8285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444390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26074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433618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56992"/>
            <a:ext cx="7772400" cy="2160240"/>
          </a:xfrm>
        </p:spPr>
        <p:txBody>
          <a:bodyPr anchor="t"/>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124744"/>
            <a:ext cx="7772400" cy="22139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202863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409551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52324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8250842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821206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71"/>
            <a:ext cx="3008313" cy="116205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4536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94321"/>
            <a:ext cx="3008313" cy="339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31167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2854727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266072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p:spPr>
        <p:txBody>
          <a:bodyPr vert="eaVert"/>
          <a:lstStyle>
            <a:lvl1pPr>
              <a:defRPr>
                <a:solidFill>
                  <a:schemeClr val="tx1"/>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1680466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13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360040"/>
          </a:xfrm>
        </p:spPr>
        <p:txBody>
          <a:bodyPr anchor="b"/>
          <a:lstStyle>
            <a:lvl1pPr algn="l">
              <a:defRPr sz="2000" b="1">
                <a:solidFill>
                  <a:schemeClr val="tx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013176"/>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0E7A2AA-100F-4D4D-8C65-3354E468C038}" type="datetimeFigureOut">
              <a:rPr lang="en-GB" smtClean="0"/>
              <a:t>29/10/2020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E4A669-7135-4B0C-A55B-90DF719C6784}" type="slidenum">
              <a:rPr lang="en-GB" smtClean="0"/>
              <a:t>‹#›</a:t>
            </a:fld>
            <a:endParaRPr lang="en-GB" dirty="0"/>
          </a:p>
        </p:txBody>
      </p:sp>
    </p:spTree>
    <p:extLst>
      <p:ext uri="{BB962C8B-B14F-4D97-AF65-F5344CB8AC3E}">
        <p14:creationId xmlns:p14="http://schemas.microsoft.com/office/powerpoint/2010/main" val="387242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8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 name="Title Placeholder 1"/>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003E7E">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201725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EC008C">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37A33962-31B9-184C-BD8B-ADFA5BB805A8}"/>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4EDD302A-63C3-944B-AAFF-6530E59D96D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835570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F89828">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164394F4-DFE7-754E-ADBF-0FE58C818C9C}"/>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7DE98F10-E7A4-8B49-8C61-1AC87F96A5E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2398987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E31937">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B9DC2AC7-4D28-DA40-8AC6-A10F788F268D}"/>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9F9262BF-2F0C-1A48-92AD-BB7A243B1F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4050752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8CC63F">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04292A9C-DC1B-AF43-A10A-6B40029D3C07}"/>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21DE3A34-C299-5847-99A9-AD123FD88BA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30825183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00AEEF">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BE739F6E-8D2B-9345-B065-FF86CA75F7DF}"/>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7B0F6F04-4E06-DC49-A751-BD43DFF69C1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4946248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52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5261AC">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sp>
        <p:nvSpPr>
          <p:cNvPr id="13" name="Title Placeholder 1">
            <a:extLst>
              <a:ext uri="{FF2B5EF4-FFF2-40B4-BE49-F238E27FC236}">
                <a16:creationId xmlns:a16="http://schemas.microsoft.com/office/drawing/2014/main" id="{248DFBBD-80D4-9746-B9EB-AE4EEC06F440}"/>
              </a:ext>
            </a:extLst>
          </p:cNvPr>
          <p:cNvSpPr>
            <a:spLocks noGrp="1"/>
          </p:cNvSpPr>
          <p:nvPr>
            <p:ph type="title"/>
          </p:nvPr>
        </p:nvSpPr>
        <p:spPr>
          <a:xfrm>
            <a:off x="457200"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FD7372EE-0E6E-6B4A-803A-EDA5D2B07C2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4288" y="188640"/>
            <a:ext cx="1512168" cy="514668"/>
          </a:xfrm>
          <a:prstGeom prst="rect">
            <a:avLst/>
          </a:prstGeom>
        </p:spPr>
      </p:pic>
    </p:spTree>
    <p:extLst>
      <p:ext uri="{BB962C8B-B14F-4D97-AF65-F5344CB8AC3E}">
        <p14:creationId xmlns:p14="http://schemas.microsoft.com/office/powerpoint/2010/main" val="4020377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906197"/>
          </a:xfrm>
          <a:prstGeom prst="rect">
            <a:avLst/>
          </a:prstGeom>
          <a:solidFill>
            <a:srgbClr val="EBE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 name="Title Placeholder 1"/>
          <p:cNvSpPr>
            <a:spLocks noGrp="1"/>
          </p:cNvSpPr>
          <p:nvPr>
            <p:ph type="title"/>
          </p:nvPr>
        </p:nvSpPr>
        <p:spPr>
          <a:xfrm>
            <a:off x="467544" y="130622"/>
            <a:ext cx="6347048" cy="63408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2736"/>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691658"/>
            <a:ext cx="213360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F0E7A2AA-100F-4D4D-8C65-3354E468C038}" type="datetimeFigureOut">
              <a:rPr lang="en-GB" smtClean="0"/>
              <a:t>29/10/2020</a:t>
            </a:fld>
            <a:endParaRPr lang="en-GB" dirty="0"/>
          </a:p>
        </p:txBody>
      </p:sp>
      <p:sp>
        <p:nvSpPr>
          <p:cNvPr id="5" name="Footer Placeholder 4"/>
          <p:cNvSpPr>
            <a:spLocks noGrp="1"/>
          </p:cNvSpPr>
          <p:nvPr>
            <p:ph type="ftr" sz="quarter" idx="3"/>
          </p:nvPr>
        </p:nvSpPr>
        <p:spPr>
          <a:xfrm>
            <a:off x="3124200" y="5691658"/>
            <a:ext cx="2895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691658"/>
            <a:ext cx="213360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0E4A669-7135-4B0C-A55B-90DF719C6784}" type="slidenum">
              <a:rPr lang="en-GB" smtClean="0"/>
              <a:t>‹#›</a:t>
            </a:fld>
            <a:endParaRPr lang="en-GB" dirty="0"/>
          </a:p>
        </p:txBody>
      </p:sp>
      <p:sp>
        <p:nvSpPr>
          <p:cNvPr id="7" name="Rectangle 6"/>
          <p:cNvSpPr/>
          <p:nvPr userDrawn="1"/>
        </p:nvSpPr>
        <p:spPr>
          <a:xfrm>
            <a:off x="0" y="6237312"/>
            <a:ext cx="9144000" cy="62068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userDrawn="1"/>
        </p:nvCxnSpPr>
        <p:spPr>
          <a:xfrm>
            <a:off x="0" y="6237312"/>
            <a:ext cx="9144000" cy="0"/>
          </a:xfrm>
          <a:prstGeom prst="line">
            <a:avLst/>
          </a:prstGeom>
          <a:ln w="28575">
            <a:solidFill>
              <a:srgbClr val="EBE729">
                <a:alpha val="52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6" y="6309320"/>
            <a:ext cx="1440160" cy="469561"/>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6097" y="6381328"/>
            <a:ext cx="1512167" cy="335695"/>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3895" y="198221"/>
            <a:ext cx="1512561" cy="514800"/>
          </a:xfrm>
          <a:prstGeom prst="rect">
            <a:avLst/>
          </a:prstGeom>
        </p:spPr>
      </p:pic>
    </p:spTree>
    <p:extLst>
      <p:ext uri="{BB962C8B-B14F-4D97-AF65-F5344CB8AC3E}">
        <p14:creationId xmlns:p14="http://schemas.microsoft.com/office/powerpoint/2010/main" val="20377755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91A471-E658-364A-91A6-89B1DDE2885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3323514D-9423-474A-9F2C-8F5A90B374D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A72D7EF8-2E7B-6546-B104-464F791C8BF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26438D0-A28F-C442-A6F2-942F4930B31C}" type="datetimeFigureOut">
              <a:rPr lang="en-US" smtClean="0"/>
              <a:t>10/29/2020</a:t>
            </a:fld>
            <a:endParaRPr lang="en-US" dirty="0"/>
          </a:p>
        </p:txBody>
      </p:sp>
      <p:sp>
        <p:nvSpPr>
          <p:cNvPr id="10" name="Footer Placeholder 4">
            <a:extLst>
              <a:ext uri="{FF2B5EF4-FFF2-40B4-BE49-F238E27FC236}">
                <a16:creationId xmlns:a16="http://schemas.microsoft.com/office/drawing/2014/main" id="{590BC487-91A2-374D-B254-A1082ADD2A4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81D9233F-4730-AB4D-BDF0-DC6C68EA869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35532E6-B991-9F43-B380-07AC97AFE3F4}" type="slidenum">
              <a:rPr lang="en-US" smtClean="0"/>
              <a:t>‹#›</a:t>
            </a:fld>
            <a:endParaRPr lang="en-US" dirty="0"/>
          </a:p>
        </p:txBody>
      </p:sp>
      <p:pic>
        <p:nvPicPr>
          <p:cNvPr id="12" name="Picture 11">
            <a:extLst>
              <a:ext uri="{FF2B5EF4-FFF2-40B4-BE49-F238E27FC236}">
                <a16:creationId xmlns:a16="http://schemas.microsoft.com/office/drawing/2014/main" id="{3F24A75E-D9E2-D240-8CD2-513E9BE8D7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7600" cy="5149761"/>
          </a:xfrm>
          <a:prstGeom prst="rect">
            <a:avLst/>
          </a:prstGeom>
        </p:spPr>
      </p:pic>
      <p:pic>
        <p:nvPicPr>
          <p:cNvPr id="13" name="Picture 12">
            <a:extLst>
              <a:ext uri="{FF2B5EF4-FFF2-40B4-BE49-F238E27FC236}">
                <a16:creationId xmlns:a16="http://schemas.microsoft.com/office/drawing/2014/main" id="{84390D60-2BB2-2E4E-B8E8-36B01B0A0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927690"/>
            <a:ext cx="1247226" cy="1717334"/>
          </a:xfrm>
          <a:prstGeom prst="rect">
            <a:avLst/>
          </a:prstGeom>
        </p:spPr>
      </p:pic>
      <p:pic>
        <p:nvPicPr>
          <p:cNvPr id="14" name="Picture 13">
            <a:extLst>
              <a:ext uri="{FF2B5EF4-FFF2-40B4-BE49-F238E27FC236}">
                <a16:creationId xmlns:a16="http://schemas.microsoft.com/office/drawing/2014/main" id="{7FE11AD4-BB94-0B4B-9B97-F0F7FDFAFB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4128" y="1916832"/>
            <a:ext cx="1065370" cy="1728192"/>
          </a:xfrm>
          <a:prstGeom prst="rect">
            <a:avLst/>
          </a:prstGeom>
        </p:spPr>
      </p:pic>
      <p:pic>
        <p:nvPicPr>
          <p:cNvPr id="15" name="Picture 14">
            <a:extLst>
              <a:ext uri="{FF2B5EF4-FFF2-40B4-BE49-F238E27FC236}">
                <a16:creationId xmlns:a16="http://schemas.microsoft.com/office/drawing/2014/main" id="{308705DB-A65C-1543-A087-9D51D189B5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528" y="2006881"/>
            <a:ext cx="2463800" cy="1511300"/>
          </a:xfrm>
          <a:prstGeom prst="rect">
            <a:avLst/>
          </a:prstGeom>
        </p:spPr>
      </p:pic>
      <p:sp>
        <p:nvSpPr>
          <p:cNvPr id="16" name="Rectangle 15">
            <a:extLst>
              <a:ext uri="{FF2B5EF4-FFF2-40B4-BE49-F238E27FC236}">
                <a16:creationId xmlns:a16="http://schemas.microsoft.com/office/drawing/2014/main" id="{ABB86C5E-EDE6-CF4A-A0CE-A2F052CE9C10}"/>
              </a:ext>
            </a:extLst>
          </p:cNvPr>
          <p:cNvSpPr/>
          <p:nvPr userDrawn="1"/>
        </p:nvSpPr>
        <p:spPr>
          <a:xfrm>
            <a:off x="0" y="3579359"/>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Uni-of-the-year.png">
            <a:extLst>
              <a:ext uri="{FF2B5EF4-FFF2-40B4-BE49-F238E27FC236}">
                <a16:creationId xmlns:a16="http://schemas.microsoft.com/office/drawing/2014/main" id="{776444D7-42B1-AF44-954A-8936777350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23728" y="4509120"/>
            <a:ext cx="1864166" cy="1224136"/>
          </a:xfrm>
          <a:prstGeom prst="rect">
            <a:avLst/>
          </a:prstGeom>
        </p:spPr>
      </p:pic>
      <p:pic>
        <p:nvPicPr>
          <p:cNvPr id="18" name="Picture 17">
            <a:extLst>
              <a:ext uri="{FF2B5EF4-FFF2-40B4-BE49-F238E27FC236}">
                <a16:creationId xmlns:a16="http://schemas.microsoft.com/office/drawing/2014/main" id="{15EAF08D-62EA-C04D-A4BA-CA0613D9D2F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792" y="2258765"/>
            <a:ext cx="1840264" cy="954211"/>
          </a:xfrm>
          <a:prstGeom prst="rect">
            <a:avLst/>
          </a:prstGeom>
        </p:spPr>
      </p:pic>
      <p:pic>
        <p:nvPicPr>
          <p:cNvPr id="19" name="Picture 18">
            <a:extLst>
              <a:ext uri="{FF2B5EF4-FFF2-40B4-BE49-F238E27FC236}">
                <a16:creationId xmlns:a16="http://schemas.microsoft.com/office/drawing/2014/main" id="{814B85B6-E86D-C74F-8549-7429102843E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32040" y="4532672"/>
            <a:ext cx="1807441" cy="1128576"/>
          </a:xfrm>
          <a:prstGeom prst="rect">
            <a:avLst/>
          </a:prstGeom>
        </p:spPr>
      </p:pic>
    </p:spTree>
    <p:extLst>
      <p:ext uri="{BB962C8B-B14F-4D97-AF65-F5344CB8AC3E}">
        <p14:creationId xmlns:p14="http://schemas.microsoft.com/office/powerpoint/2010/main" val="2363746972"/>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p.c.carroll@hud.ac.uk" TargetMode="External"/><Relationship Id="rId2" Type="http://schemas.openxmlformats.org/officeDocument/2006/relationships/hyperlink" Target="mailto:s.timmins@hud.ac.uk" TargetMode="External"/><Relationship Id="rId1" Type="http://schemas.openxmlformats.org/officeDocument/2006/relationships/slideLayout" Target="../slideLayouts/slideLayout2.xml"/><Relationship Id="rId5" Type="http://schemas.openxmlformats.org/officeDocument/2006/relationships/hyperlink" Target="mailto:sepdplacements@hud.ac.uk" TargetMode="External"/><Relationship Id="rId4" Type="http://schemas.openxmlformats.org/officeDocument/2006/relationships/hyperlink" Target="mailto:e.southall@hud.ac.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a:t>University of Huddersfield  Partners </a:t>
            </a:r>
          </a:p>
          <a:p>
            <a:r>
              <a:rPr lang="en-GB" dirty="0"/>
              <a:t>September 2020</a:t>
            </a:r>
          </a:p>
          <a:p>
            <a:r>
              <a:rPr lang="en-GB"/>
              <a:t>Jules Carroll </a:t>
            </a:r>
            <a:endParaRPr lang="en-GB" dirty="0"/>
          </a:p>
        </p:txBody>
      </p:sp>
      <p:sp>
        <p:nvSpPr>
          <p:cNvPr id="2" name="TextBox 1"/>
          <p:cNvSpPr txBox="1"/>
          <p:nvPr/>
        </p:nvSpPr>
        <p:spPr>
          <a:xfrm>
            <a:off x="1043608" y="1484784"/>
            <a:ext cx="7056784" cy="830997"/>
          </a:xfrm>
          <a:prstGeom prst="rect">
            <a:avLst/>
          </a:prstGeom>
          <a:noFill/>
        </p:spPr>
        <p:txBody>
          <a:bodyPr wrap="square" rtlCol="0">
            <a:spAutoFit/>
          </a:bodyPr>
          <a:lstStyle/>
          <a:p>
            <a:pPr algn="ctr"/>
            <a:r>
              <a:rPr lang="en-GB" sz="4800" dirty="0"/>
              <a:t>Mentor Development </a:t>
            </a:r>
          </a:p>
        </p:txBody>
      </p:sp>
    </p:spTree>
    <p:extLst>
      <p:ext uri="{BB962C8B-B14F-4D97-AF65-F5344CB8AC3E}">
        <p14:creationId xmlns:p14="http://schemas.microsoft.com/office/powerpoint/2010/main" val="173888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a:t>
            </a:r>
          </a:p>
        </p:txBody>
      </p:sp>
      <p:pic>
        <p:nvPicPr>
          <p:cNvPr id="4" name="Picture 3"/>
          <p:cNvPicPr>
            <a:picLocks noChangeAspect="1"/>
          </p:cNvPicPr>
          <p:nvPr/>
        </p:nvPicPr>
        <p:blipFill rotWithShape="1">
          <a:blip r:embed="rId2"/>
          <a:srcRect l="10515" t="9682" r="12558" b="7225"/>
          <a:stretch/>
        </p:blipFill>
        <p:spPr>
          <a:xfrm>
            <a:off x="62934" y="899182"/>
            <a:ext cx="9027314" cy="5958818"/>
          </a:xfrm>
          <a:prstGeom prst="rect">
            <a:avLst/>
          </a:prstGeom>
        </p:spPr>
      </p:pic>
    </p:spTree>
    <p:extLst>
      <p:ext uri="{BB962C8B-B14F-4D97-AF65-F5344CB8AC3E}">
        <p14:creationId xmlns:p14="http://schemas.microsoft.com/office/powerpoint/2010/main" val="379578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Mentor /Trainee Relationship</a:t>
            </a:r>
          </a:p>
        </p:txBody>
      </p:sp>
      <p:sp>
        <p:nvSpPr>
          <p:cNvPr id="3" name="Content Placeholder 2"/>
          <p:cNvSpPr>
            <a:spLocks noGrp="1"/>
          </p:cNvSpPr>
          <p:nvPr>
            <p:ph idx="1"/>
          </p:nvPr>
        </p:nvSpPr>
        <p:spPr/>
        <p:txBody>
          <a:bodyPr>
            <a:normAutofit lnSpcReduction="10000"/>
          </a:bodyPr>
          <a:lstStyle/>
          <a:p>
            <a:r>
              <a:rPr lang="en-GB" dirty="0"/>
              <a:t>Professional relationship which involves both guidance and assessment. </a:t>
            </a:r>
          </a:p>
          <a:p>
            <a:r>
              <a:rPr lang="en-GB" dirty="0"/>
              <a:t>Trainees have to be prepared to receive constructive criticism and to be challenged to </a:t>
            </a:r>
            <a:r>
              <a:rPr lang="en-GB" b="1" dirty="0"/>
              <a:t>reflect</a:t>
            </a:r>
            <a:r>
              <a:rPr lang="en-GB" dirty="0"/>
              <a:t> upon their practice. </a:t>
            </a:r>
          </a:p>
          <a:p>
            <a:r>
              <a:rPr lang="en-GB" dirty="0"/>
              <a:t>advice needs to be </a:t>
            </a:r>
            <a:r>
              <a:rPr lang="en-GB" b="1" dirty="0"/>
              <a:t>constructive</a:t>
            </a:r>
            <a:r>
              <a:rPr lang="en-GB" dirty="0"/>
              <a:t>, </a:t>
            </a:r>
            <a:r>
              <a:rPr lang="en-GB" b="1" dirty="0"/>
              <a:t>clear</a:t>
            </a:r>
            <a:r>
              <a:rPr lang="en-GB" dirty="0"/>
              <a:t> and </a:t>
            </a:r>
            <a:r>
              <a:rPr lang="en-GB" b="1" dirty="0"/>
              <a:t>explicit </a:t>
            </a:r>
            <a:r>
              <a:rPr lang="en-GB" dirty="0"/>
              <a:t>and the guidelines for this should be shared and agreed at the beginning of the relationship.</a:t>
            </a:r>
          </a:p>
          <a:p>
            <a:endParaRPr lang="en-GB" dirty="0"/>
          </a:p>
        </p:txBody>
      </p:sp>
    </p:spTree>
    <p:extLst>
      <p:ext uri="{BB962C8B-B14F-4D97-AF65-F5344CB8AC3E}">
        <p14:creationId xmlns:p14="http://schemas.microsoft.com/office/powerpoint/2010/main" val="427644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Mentor /Trainee Relationship</a:t>
            </a:r>
          </a:p>
        </p:txBody>
      </p:sp>
      <p:sp>
        <p:nvSpPr>
          <p:cNvPr id="3" name="Content Placeholder 2"/>
          <p:cNvSpPr>
            <a:spLocks noGrp="1"/>
          </p:cNvSpPr>
          <p:nvPr>
            <p:ph idx="1"/>
          </p:nvPr>
        </p:nvSpPr>
        <p:spPr/>
        <p:txBody>
          <a:bodyPr>
            <a:normAutofit/>
          </a:bodyPr>
          <a:lstStyle/>
          <a:p>
            <a:r>
              <a:rPr lang="en-GB" dirty="0"/>
              <a:t>The mentor is a ‘role-model’ in their own classroom and the trainee will often seek to emulate them in every way. </a:t>
            </a:r>
          </a:p>
          <a:p>
            <a:r>
              <a:rPr lang="en-GB" dirty="0"/>
              <a:t>The trainee is developing their own teaching identity.</a:t>
            </a:r>
          </a:p>
          <a:p>
            <a:r>
              <a:rPr lang="en-GB" dirty="0"/>
              <a:t>As a mentor you are not seeking to develop a clone of yourself. </a:t>
            </a:r>
          </a:p>
        </p:txBody>
      </p:sp>
    </p:spTree>
    <p:extLst>
      <p:ext uri="{BB962C8B-B14F-4D97-AF65-F5344CB8AC3E}">
        <p14:creationId xmlns:p14="http://schemas.microsoft.com/office/powerpoint/2010/main" val="413811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CFE9-E7C5-2B49-9B2D-B115543365C8}"/>
              </a:ext>
            </a:extLst>
          </p:cNvPr>
          <p:cNvSpPr>
            <a:spLocks noGrp="1"/>
          </p:cNvSpPr>
          <p:nvPr>
            <p:ph type="title"/>
          </p:nvPr>
        </p:nvSpPr>
        <p:spPr/>
        <p:txBody>
          <a:bodyPr/>
          <a:lstStyle/>
          <a:p>
            <a:r>
              <a:rPr lang="en-US" sz="3200" dirty="0">
                <a:solidFill>
                  <a:schemeClr val="bg1"/>
                </a:solidFill>
              </a:rPr>
              <a:t>Lesson Observations</a:t>
            </a:r>
          </a:p>
        </p:txBody>
      </p:sp>
      <p:sp>
        <p:nvSpPr>
          <p:cNvPr id="5" name="Text Placeholder 4">
            <a:extLst>
              <a:ext uri="{FF2B5EF4-FFF2-40B4-BE49-F238E27FC236}">
                <a16:creationId xmlns:a16="http://schemas.microsoft.com/office/drawing/2014/main" id="{2EE2FCC0-99E8-E049-81BB-4B67740E4ED2}"/>
              </a:ext>
            </a:extLst>
          </p:cNvPr>
          <p:cNvSpPr>
            <a:spLocks noGrp="1"/>
          </p:cNvSpPr>
          <p:nvPr>
            <p:ph idx="1"/>
          </p:nvPr>
        </p:nvSpPr>
        <p:spPr/>
        <p:txBody>
          <a:bodyPr>
            <a:normAutofit/>
          </a:bodyPr>
          <a:lstStyle/>
          <a:p>
            <a:r>
              <a:rPr lang="en-US" dirty="0"/>
              <a:t>By host teacher, Mentor or Professional mentor.</a:t>
            </a:r>
          </a:p>
          <a:p>
            <a:endParaRPr lang="en-US" dirty="0"/>
          </a:p>
          <a:p>
            <a:r>
              <a:rPr lang="en-US" dirty="0"/>
              <a:t>There have been some changes to last years – please use the current one.</a:t>
            </a:r>
          </a:p>
          <a:p>
            <a:endParaRPr lang="en-US" dirty="0"/>
          </a:p>
          <a:p>
            <a:endParaRPr lang="en-US" sz="2000" dirty="0"/>
          </a:p>
        </p:txBody>
      </p:sp>
    </p:spTree>
    <p:extLst>
      <p:ext uri="{BB962C8B-B14F-4D97-AF65-F5344CB8AC3E}">
        <p14:creationId xmlns:p14="http://schemas.microsoft.com/office/powerpoint/2010/main" val="177035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86C025-F27B-0846-A3BF-45EC0ADA6E19}"/>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E8BF8F75-F1D1-BF4D-AE27-66C8B6CB1223}"/>
              </a:ext>
            </a:extLst>
          </p:cNvPr>
          <p:cNvSpPr>
            <a:spLocks noGrp="1"/>
          </p:cNvSpPr>
          <p:nvPr>
            <p:ph sz="half" idx="2"/>
          </p:nvPr>
        </p:nvSpPr>
        <p:spPr/>
        <p:txBody>
          <a:bodyPr/>
          <a:lstStyle/>
          <a:p>
            <a:endParaRPr lang="en-US" dirty="0"/>
          </a:p>
        </p:txBody>
      </p:sp>
      <p:graphicFrame>
        <p:nvGraphicFramePr>
          <p:cNvPr id="8" name="Object 7">
            <a:extLst>
              <a:ext uri="{FF2B5EF4-FFF2-40B4-BE49-F238E27FC236}">
                <a16:creationId xmlns:a16="http://schemas.microsoft.com/office/drawing/2014/main" id="{3002ED93-3894-DF40-9ABF-3DA88EAFCF99}"/>
              </a:ext>
            </a:extLst>
          </p:cNvPr>
          <p:cNvGraphicFramePr>
            <a:graphicFrameLocks noChangeAspect="1"/>
          </p:cNvGraphicFramePr>
          <p:nvPr>
            <p:extLst>
              <p:ext uri="{D42A27DB-BD31-4B8C-83A1-F6EECF244321}">
                <p14:modId xmlns:p14="http://schemas.microsoft.com/office/powerpoint/2010/main" val="2514117455"/>
              </p:ext>
            </p:extLst>
          </p:nvPr>
        </p:nvGraphicFramePr>
        <p:xfrm>
          <a:off x="4860032" y="1319642"/>
          <a:ext cx="3201987" cy="4064000"/>
        </p:xfrm>
        <a:graphic>
          <a:graphicData uri="http://schemas.openxmlformats.org/presentationml/2006/ole">
            <mc:AlternateContent xmlns:mc="http://schemas.openxmlformats.org/markup-compatibility/2006">
              <mc:Choice xmlns:v="urn:schemas-microsoft-com:vml" Requires="v">
                <p:oleObj spid="_x0000_s1032" name="Document" r:id="rId3" imgW="6692900" imgH="8496300" progId="Word.Document.12">
                  <p:embed/>
                </p:oleObj>
              </mc:Choice>
              <mc:Fallback>
                <p:oleObj name="Document" r:id="rId3" imgW="6692900" imgH="8496300" progId="Word.Document.12">
                  <p:embed/>
                  <p:pic>
                    <p:nvPicPr>
                      <p:cNvPr id="0" name=""/>
                      <p:cNvPicPr/>
                      <p:nvPr/>
                    </p:nvPicPr>
                    <p:blipFill>
                      <a:blip r:embed="rId4"/>
                      <a:stretch>
                        <a:fillRect/>
                      </a:stretch>
                    </p:blipFill>
                    <p:spPr>
                      <a:xfrm>
                        <a:off x="4860032" y="1319642"/>
                        <a:ext cx="3201987" cy="4064000"/>
                      </a:xfrm>
                      <a:prstGeom prst="rect">
                        <a:avLst/>
                      </a:prstGeom>
                    </p:spPr>
                  </p:pic>
                </p:oleObj>
              </mc:Fallback>
            </mc:AlternateContent>
          </a:graphicData>
        </a:graphic>
      </p:graphicFrame>
      <p:pic>
        <p:nvPicPr>
          <p:cNvPr id="9" name="Content Placeholder 6" descr="A picture containing whiteboard&#10;&#10;Description automatically generated">
            <a:extLst>
              <a:ext uri="{FF2B5EF4-FFF2-40B4-BE49-F238E27FC236}">
                <a16:creationId xmlns:a16="http://schemas.microsoft.com/office/drawing/2014/main" id="{2BFD56C8-AAD7-E642-B998-5B34BE07E1DD}"/>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rot="5400000">
            <a:off x="213517" y="1052738"/>
            <a:ext cx="4525965" cy="4525962"/>
          </a:xfrm>
        </p:spPr>
      </p:pic>
    </p:spTree>
    <p:extLst>
      <p:ext uri="{BB962C8B-B14F-4D97-AF65-F5344CB8AC3E}">
        <p14:creationId xmlns:p14="http://schemas.microsoft.com/office/powerpoint/2010/main" val="30515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Giving Feedback</a:t>
            </a:r>
          </a:p>
        </p:txBody>
      </p:sp>
      <p:sp>
        <p:nvSpPr>
          <p:cNvPr id="3" name="Content Placeholder 2"/>
          <p:cNvSpPr>
            <a:spLocks noGrp="1"/>
          </p:cNvSpPr>
          <p:nvPr>
            <p:ph idx="1"/>
          </p:nvPr>
        </p:nvSpPr>
        <p:spPr>
          <a:xfrm>
            <a:off x="251520" y="1052736"/>
            <a:ext cx="8229600" cy="4968552"/>
          </a:xfrm>
        </p:spPr>
        <p:txBody>
          <a:bodyPr>
            <a:noAutofit/>
          </a:bodyPr>
          <a:lstStyle/>
          <a:p>
            <a:r>
              <a:rPr lang="en-GB" sz="2400" dirty="0"/>
              <a:t>One or more observation per week</a:t>
            </a:r>
          </a:p>
          <a:p>
            <a:r>
              <a:rPr lang="en-GB" sz="2400" dirty="0"/>
              <a:t>Focus on the positive as well as the areas for improvement, begin with ‘what went well’.</a:t>
            </a:r>
          </a:p>
          <a:p>
            <a:r>
              <a:rPr lang="en-GB" sz="2400" dirty="0"/>
              <a:t> Remember the purpose of feedback, and ‘feed-forward’ </a:t>
            </a:r>
          </a:p>
          <a:p>
            <a:r>
              <a:rPr lang="en-GB" sz="2400" dirty="0"/>
              <a:t>Commenting on everything that happened in the lesson in a chronological, narrative form (i.e. a running commentary) isn’t especially helpful. Too much input for the trainee to process. </a:t>
            </a:r>
          </a:p>
          <a:p>
            <a:pPr lvl="0"/>
            <a:r>
              <a:rPr lang="en-GB" sz="2400" dirty="0"/>
              <a:t>Link feedback to on-going targets and how these are being met. Select key themes that can then be developed into new targets. </a:t>
            </a:r>
          </a:p>
          <a:p>
            <a:pPr lvl="0"/>
            <a:r>
              <a:rPr lang="en-GB" sz="2400" dirty="0"/>
              <a:t>Feedback is a type of assessment for learning. </a:t>
            </a:r>
          </a:p>
        </p:txBody>
      </p:sp>
    </p:spTree>
    <p:extLst>
      <p:ext uri="{BB962C8B-B14F-4D97-AF65-F5344CB8AC3E}">
        <p14:creationId xmlns:p14="http://schemas.microsoft.com/office/powerpoint/2010/main" val="232328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success of a lesson</a:t>
            </a:r>
          </a:p>
        </p:txBody>
      </p:sp>
      <p:sp>
        <p:nvSpPr>
          <p:cNvPr id="3" name="Content Placeholder 2"/>
          <p:cNvSpPr>
            <a:spLocks noGrp="1"/>
          </p:cNvSpPr>
          <p:nvPr>
            <p:ph idx="1"/>
          </p:nvPr>
        </p:nvSpPr>
        <p:spPr/>
        <p:txBody>
          <a:bodyPr>
            <a:normAutofit/>
          </a:bodyPr>
          <a:lstStyle/>
          <a:p>
            <a:r>
              <a:rPr lang="en-GB" b="1" dirty="0"/>
              <a:t>How do you think it went?</a:t>
            </a:r>
            <a:endParaRPr lang="en-GB" dirty="0"/>
          </a:p>
          <a:p>
            <a:r>
              <a:rPr lang="en-GB" b="1" dirty="0"/>
              <a:t>What did you want them to learn?</a:t>
            </a:r>
            <a:endParaRPr lang="en-GB" dirty="0"/>
          </a:p>
          <a:p>
            <a:r>
              <a:rPr lang="en-GB" b="1" dirty="0"/>
              <a:t>Did they learn it?</a:t>
            </a:r>
            <a:endParaRPr lang="en-GB" dirty="0"/>
          </a:p>
          <a:p>
            <a:r>
              <a:rPr lang="en-GB" b="1" dirty="0"/>
              <a:t>How do you know?</a:t>
            </a:r>
            <a:endParaRPr lang="en-GB" dirty="0"/>
          </a:p>
          <a:p>
            <a:endParaRPr lang="en-GB" dirty="0"/>
          </a:p>
        </p:txBody>
      </p:sp>
    </p:spTree>
    <p:extLst>
      <p:ext uri="{BB962C8B-B14F-4D97-AF65-F5344CB8AC3E}">
        <p14:creationId xmlns:p14="http://schemas.microsoft.com/office/powerpoint/2010/main" val="124012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4EA8-F40F-774C-B13C-7C7EFDF0D4C6}"/>
              </a:ext>
            </a:extLst>
          </p:cNvPr>
          <p:cNvSpPr>
            <a:spLocks noGrp="1"/>
          </p:cNvSpPr>
          <p:nvPr>
            <p:ph type="title"/>
          </p:nvPr>
        </p:nvSpPr>
        <p:spPr/>
        <p:txBody>
          <a:bodyPr/>
          <a:lstStyle/>
          <a:p>
            <a:endParaRPr lang="en-US" dirty="0"/>
          </a:p>
        </p:txBody>
      </p:sp>
      <p:pic>
        <p:nvPicPr>
          <p:cNvPr id="5" name="Content Placeholder 4" descr="A picture containing whiteboard&#10;&#10;Description automatically generated">
            <a:extLst>
              <a:ext uri="{FF2B5EF4-FFF2-40B4-BE49-F238E27FC236}">
                <a16:creationId xmlns:a16="http://schemas.microsoft.com/office/drawing/2014/main" id="{3DB19842-4514-9A4B-8517-262DF8465E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03463" y="1619647"/>
            <a:ext cx="4537075" cy="3402806"/>
          </a:xfrm>
        </p:spPr>
      </p:pic>
    </p:spTree>
    <p:extLst>
      <p:ext uri="{BB962C8B-B14F-4D97-AF65-F5344CB8AC3E}">
        <p14:creationId xmlns:p14="http://schemas.microsoft.com/office/powerpoint/2010/main" val="146447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4014-7DFC-F348-887F-402CC468B9A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D8C82E9-59D0-2544-8114-7E322AD6EC4C}"/>
              </a:ext>
            </a:extLst>
          </p:cNvPr>
          <p:cNvSpPr>
            <a:spLocks noGrp="1"/>
          </p:cNvSpPr>
          <p:nvPr>
            <p:ph idx="1"/>
          </p:nvPr>
        </p:nvSpPr>
        <p:spPr/>
        <p:txBody>
          <a:bodyPr/>
          <a:lstStyle/>
          <a:p>
            <a:endParaRPr lang="en-US" dirty="0"/>
          </a:p>
          <a:p>
            <a:r>
              <a:rPr lang="en-US" dirty="0"/>
              <a:t>Live coaching</a:t>
            </a:r>
          </a:p>
          <a:p>
            <a:r>
              <a:rPr lang="en-US" dirty="0"/>
              <a:t>Trainee Identify targets for progress</a:t>
            </a:r>
          </a:p>
          <a:p>
            <a:r>
              <a:rPr lang="en-US" dirty="0"/>
              <a:t>Positivity</a:t>
            </a:r>
          </a:p>
          <a:p>
            <a:r>
              <a:rPr lang="en-US" dirty="0"/>
              <a:t>Ask them to make notes to refer back to in ROP meetings.</a:t>
            </a:r>
          </a:p>
          <a:p>
            <a:endParaRPr lang="en-US" dirty="0"/>
          </a:p>
          <a:p>
            <a:endParaRPr lang="en-US" dirty="0"/>
          </a:p>
        </p:txBody>
      </p:sp>
    </p:spTree>
    <p:extLst>
      <p:ext uri="{BB962C8B-B14F-4D97-AF65-F5344CB8AC3E}">
        <p14:creationId xmlns:p14="http://schemas.microsoft.com/office/powerpoint/2010/main" val="265108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 Setting </a:t>
            </a:r>
          </a:p>
        </p:txBody>
      </p:sp>
      <p:sp>
        <p:nvSpPr>
          <p:cNvPr id="3" name="Content Placeholder 2"/>
          <p:cNvSpPr>
            <a:spLocks noGrp="1"/>
          </p:cNvSpPr>
          <p:nvPr>
            <p:ph idx="1"/>
          </p:nvPr>
        </p:nvSpPr>
        <p:spPr/>
        <p:txBody>
          <a:bodyPr/>
          <a:lstStyle/>
          <a:p>
            <a:r>
              <a:rPr lang="en-GB" dirty="0"/>
              <a:t>It is vital to monitor targets during the weekly meeting when last week’s targets are reviewed before the next are set. </a:t>
            </a:r>
          </a:p>
          <a:p>
            <a:r>
              <a:rPr lang="en-GB" dirty="0"/>
              <a:t>Targets need to be clear and specific – the aim is to be able to address them within the week.</a:t>
            </a:r>
          </a:p>
          <a:p>
            <a:r>
              <a:rPr lang="en-GB" dirty="0"/>
              <a:t>Complete ROP’s at weekly meeting </a:t>
            </a:r>
          </a:p>
        </p:txBody>
      </p:sp>
    </p:spTree>
    <p:extLst>
      <p:ext uri="{BB962C8B-B14F-4D97-AF65-F5344CB8AC3E}">
        <p14:creationId xmlns:p14="http://schemas.microsoft.com/office/powerpoint/2010/main" val="200203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229600" cy="1143000"/>
          </a:xfrm>
        </p:spPr>
        <p:txBody>
          <a:bodyPr/>
          <a:lstStyle/>
          <a:p>
            <a:pPr algn="l"/>
            <a:r>
              <a:rPr lang="en-GB" dirty="0">
                <a:solidFill>
                  <a:schemeClr val="bg1"/>
                </a:solidFill>
              </a:rPr>
              <a:t>Our Mission</a:t>
            </a:r>
            <a:br>
              <a:rPr lang="en-GB" dirty="0">
                <a:solidFill>
                  <a:schemeClr val="bg1"/>
                </a:solidFill>
              </a:rPr>
            </a:br>
            <a:r>
              <a:rPr lang="en-GB" dirty="0">
                <a:solidFill>
                  <a:schemeClr val="bg1"/>
                </a:solidFill>
              </a:rPr>
              <a:t>basics of AFL</a:t>
            </a:r>
          </a:p>
        </p:txBody>
      </p:sp>
      <p:sp>
        <p:nvSpPr>
          <p:cNvPr id="3" name="Content Placeholder 2"/>
          <p:cNvSpPr>
            <a:spLocks noGrp="1"/>
          </p:cNvSpPr>
          <p:nvPr>
            <p:ph idx="1"/>
          </p:nvPr>
        </p:nvSpPr>
        <p:spPr/>
        <p:txBody>
          <a:bodyPr>
            <a:normAutofit fontScale="92500" lnSpcReduction="10000"/>
          </a:bodyPr>
          <a:lstStyle/>
          <a:p>
            <a:pPr marL="0" indent="0">
              <a:buNone/>
            </a:pPr>
            <a:endParaRPr lang="en-GB" sz="800" dirty="0"/>
          </a:p>
          <a:p>
            <a:pPr marL="0" indent="0">
              <a:buNone/>
            </a:pPr>
            <a:r>
              <a:rPr lang="en-GB" dirty="0"/>
              <a:t>Our Initial Teacher Education programmes develop </a:t>
            </a:r>
            <a:r>
              <a:rPr lang="en-GB" b="1" dirty="0"/>
              <a:t>professional educators </a:t>
            </a:r>
            <a:r>
              <a:rPr lang="en-GB" dirty="0"/>
              <a:t>whose purpose is to </a:t>
            </a:r>
            <a:r>
              <a:rPr lang="en-GB" b="1" dirty="0"/>
              <a:t>transform the learning and life opportunities </a:t>
            </a:r>
            <a:r>
              <a:rPr lang="en-GB" dirty="0"/>
              <a:t>of the children, young people and adults with whom they work. </a:t>
            </a:r>
          </a:p>
          <a:p>
            <a:pPr marL="0" indent="0">
              <a:buNone/>
            </a:pPr>
            <a:r>
              <a:rPr lang="en-GB" dirty="0"/>
              <a:t>Through </a:t>
            </a:r>
            <a:r>
              <a:rPr lang="en-GB" b="1" dirty="0"/>
              <a:t>inclusive practice, reflection and commitment </a:t>
            </a:r>
            <a:r>
              <a:rPr lang="en-GB" dirty="0"/>
              <a:t>to continuous personal development, our trainees are </a:t>
            </a:r>
            <a:r>
              <a:rPr lang="en-GB" b="1" dirty="0"/>
              <a:t>empowered </a:t>
            </a:r>
            <a:r>
              <a:rPr lang="en-GB" dirty="0"/>
              <a:t>to become </a:t>
            </a:r>
            <a:r>
              <a:rPr lang="en-GB" b="1" dirty="0"/>
              <a:t>autonomous</a:t>
            </a:r>
            <a:r>
              <a:rPr lang="en-GB" dirty="0"/>
              <a:t> practitioners who </a:t>
            </a:r>
            <a:r>
              <a:rPr lang="en-GB" b="1" dirty="0"/>
              <a:t>enable</a:t>
            </a:r>
            <a:r>
              <a:rPr lang="en-GB" dirty="0"/>
              <a:t> all learners to realise their </a:t>
            </a:r>
            <a:r>
              <a:rPr lang="en-GB" b="1" dirty="0"/>
              <a:t>potential</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3972224587"/>
      </p:ext>
    </p:extLst>
  </p:cSld>
  <p:clrMapOvr>
    <a:masterClrMapping/>
  </p:clrMapOvr>
  <mc:AlternateContent xmlns:mc="http://schemas.openxmlformats.org/markup-compatibility/2006" xmlns:p14="http://schemas.microsoft.com/office/powerpoint/2010/main">
    <mc:Choice Requires="p14">
      <p:transition spd="slow" p14:dur="2000" advTm="23518"/>
    </mc:Choice>
    <mc:Fallback xmlns="">
      <p:transition spd="slow" advTm="235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rotWithShape="1">
          <a:blip r:embed="rId2"/>
          <a:srcRect l="22138" t="8859" r="21412" b="6656"/>
          <a:stretch/>
        </p:blipFill>
        <p:spPr>
          <a:xfrm>
            <a:off x="0" y="0"/>
            <a:ext cx="9144000" cy="6915222"/>
          </a:xfrm>
          <a:prstGeom prst="rect">
            <a:avLst/>
          </a:prstGeom>
        </p:spPr>
      </p:pic>
    </p:spTree>
    <p:extLst>
      <p:ext uri="{BB962C8B-B14F-4D97-AF65-F5344CB8AC3E}">
        <p14:creationId xmlns:p14="http://schemas.microsoft.com/office/powerpoint/2010/main" val="177065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7859216" cy="634082"/>
          </a:xfrm>
        </p:spPr>
        <p:txBody>
          <a:bodyPr/>
          <a:lstStyle/>
          <a:p>
            <a:r>
              <a:rPr lang="en-GB" dirty="0"/>
              <a:t>Observation of Other Practitioners</a:t>
            </a:r>
          </a:p>
        </p:txBody>
      </p:sp>
      <p:sp>
        <p:nvSpPr>
          <p:cNvPr id="3" name="Content Placeholder 2"/>
          <p:cNvSpPr>
            <a:spLocks noGrp="1"/>
          </p:cNvSpPr>
          <p:nvPr>
            <p:ph idx="1"/>
          </p:nvPr>
        </p:nvSpPr>
        <p:spPr/>
        <p:txBody>
          <a:bodyPr>
            <a:normAutofit lnSpcReduction="10000"/>
          </a:bodyPr>
          <a:lstStyle/>
          <a:p>
            <a:r>
              <a:rPr lang="en-GB" dirty="0"/>
              <a:t>Some targets are best addressed by having the opportunity to observe a range of colleagues in practice</a:t>
            </a:r>
          </a:p>
          <a:p>
            <a:r>
              <a:rPr lang="en-GB" dirty="0"/>
              <a:t>Can be undertaken during the trainee’s Professional Development (PD) time. </a:t>
            </a:r>
          </a:p>
          <a:p>
            <a:r>
              <a:rPr lang="en-GB" dirty="0"/>
              <a:t>Once a model of good practice has been identified by the mentor it is the trainee’s responsibility to follow up and arrange such opportunities. </a:t>
            </a:r>
          </a:p>
        </p:txBody>
      </p:sp>
    </p:spTree>
    <p:extLst>
      <p:ext uri="{BB962C8B-B14F-4D97-AF65-F5344CB8AC3E}">
        <p14:creationId xmlns:p14="http://schemas.microsoft.com/office/powerpoint/2010/main" val="426573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Coaching opportunities for Placement 1</a:t>
            </a:r>
          </a:p>
        </p:txBody>
      </p:sp>
      <p:sp>
        <p:nvSpPr>
          <p:cNvPr id="3" name="Content Placeholder 2"/>
          <p:cNvSpPr>
            <a:spLocks noGrp="1"/>
          </p:cNvSpPr>
          <p:nvPr>
            <p:ph idx="1"/>
          </p:nvPr>
        </p:nvSpPr>
        <p:spPr>
          <a:xfrm>
            <a:off x="0" y="980728"/>
            <a:ext cx="9144000" cy="5184576"/>
          </a:xfrm>
        </p:spPr>
        <p:txBody>
          <a:bodyPr>
            <a:normAutofit/>
          </a:bodyPr>
          <a:lstStyle/>
          <a:p>
            <a:r>
              <a:rPr lang="en-GB" b="1" dirty="0"/>
              <a:t>SHARE &amp; EXPLAIN</a:t>
            </a:r>
            <a:r>
              <a:rPr lang="en-GB" dirty="0"/>
              <a:t>:</a:t>
            </a:r>
          </a:p>
          <a:p>
            <a:r>
              <a:rPr lang="en-GB" b="1" dirty="0"/>
              <a:t>OBSERVE &amp; DECONSTRUCT</a:t>
            </a:r>
            <a:endParaRPr lang="en-GB" dirty="0"/>
          </a:p>
          <a:p>
            <a:r>
              <a:rPr lang="en-GB" b="1" dirty="0"/>
              <a:t>DISCUSS &amp; ANALYSE</a:t>
            </a:r>
            <a:r>
              <a:rPr lang="en-GB" dirty="0"/>
              <a:t>   </a:t>
            </a:r>
          </a:p>
          <a:p>
            <a:r>
              <a:rPr lang="en-GB" b="1" dirty="0"/>
              <a:t>OBSERVE &amp; FEEDBACK</a:t>
            </a:r>
            <a:endParaRPr lang="en-GB" dirty="0"/>
          </a:p>
          <a:p>
            <a:r>
              <a:rPr lang="en-GB" b="1" dirty="0"/>
              <a:t>TEAM TEACHING</a:t>
            </a:r>
            <a:endParaRPr lang="en-GB" dirty="0"/>
          </a:p>
        </p:txBody>
      </p:sp>
    </p:spTree>
    <p:extLst>
      <p:ext uri="{BB962C8B-B14F-4D97-AF65-F5344CB8AC3E}">
        <p14:creationId xmlns:p14="http://schemas.microsoft.com/office/powerpoint/2010/main" val="59412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7283152" cy="634082"/>
          </a:xfrm>
        </p:spPr>
        <p:txBody>
          <a:bodyPr/>
          <a:lstStyle/>
          <a:p>
            <a:br>
              <a:rPr lang="en-GB" sz="2800" b="1" dirty="0"/>
            </a:br>
            <a:r>
              <a:rPr lang="en-GB" sz="2800" b="1" dirty="0"/>
              <a:t>The Key areas to develop Placement 1</a:t>
            </a:r>
            <a:br>
              <a:rPr lang="en-GB" sz="2800" dirty="0"/>
            </a:br>
            <a:endParaRPr lang="en-GB" sz="2800" dirty="0"/>
          </a:p>
        </p:txBody>
      </p:sp>
      <p:sp>
        <p:nvSpPr>
          <p:cNvPr id="3" name="Content Placeholder 2"/>
          <p:cNvSpPr>
            <a:spLocks noGrp="1"/>
          </p:cNvSpPr>
          <p:nvPr>
            <p:ph idx="1"/>
          </p:nvPr>
        </p:nvSpPr>
        <p:spPr>
          <a:xfrm>
            <a:off x="422738" y="980728"/>
            <a:ext cx="8579296" cy="4536505"/>
          </a:xfrm>
        </p:spPr>
        <p:txBody>
          <a:bodyPr>
            <a:noAutofit/>
          </a:bodyPr>
          <a:lstStyle/>
          <a:p>
            <a:r>
              <a:rPr lang="en-GB" sz="2200" dirty="0"/>
              <a:t>Developing Teacher Presence </a:t>
            </a:r>
          </a:p>
          <a:p>
            <a:r>
              <a:rPr lang="en-GB" sz="2200" dirty="0"/>
              <a:t>Ability to manage groups/class using clear and consistent language/following the school Behaviour Management Policy </a:t>
            </a:r>
          </a:p>
          <a:p>
            <a:r>
              <a:rPr lang="en-GB" sz="2200" dirty="0"/>
              <a:t>Ability to plan individual lessons/a short sequence of lessons with an awareness of both prior knowledge and common misconceptions </a:t>
            </a:r>
          </a:p>
          <a:p>
            <a:r>
              <a:rPr lang="en-GB" sz="2200" dirty="0"/>
              <a:t>Plan – evaluate – review cycle. To include a focus on questioning and formative assessment strategies </a:t>
            </a:r>
          </a:p>
          <a:p>
            <a:r>
              <a:rPr lang="en-GB" sz="2200" dirty="0"/>
              <a:t>Ability to give clear exposition using clear and consistent language </a:t>
            </a:r>
          </a:p>
          <a:p>
            <a:r>
              <a:rPr lang="en-GB" sz="2200" dirty="0"/>
              <a:t>Understanding of what ‘modelling’ is and ability to put into practice – focusing on the chunking of learning/minimising of complexity</a:t>
            </a:r>
          </a:p>
          <a:p>
            <a:r>
              <a:rPr lang="en-GB" sz="2200" dirty="0"/>
              <a:t> Working productively alongside colleagues – deployment of TAs</a:t>
            </a:r>
          </a:p>
        </p:txBody>
      </p:sp>
    </p:spTree>
    <p:extLst>
      <p:ext uri="{BB962C8B-B14F-4D97-AF65-F5344CB8AC3E}">
        <p14:creationId xmlns:p14="http://schemas.microsoft.com/office/powerpoint/2010/main" val="63227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–Summative Reports</a:t>
            </a:r>
          </a:p>
        </p:txBody>
      </p:sp>
      <p:pic>
        <p:nvPicPr>
          <p:cNvPr id="4" name="Picture 3"/>
          <p:cNvPicPr>
            <a:picLocks noChangeAspect="1"/>
          </p:cNvPicPr>
          <p:nvPr/>
        </p:nvPicPr>
        <p:blipFill rotWithShape="1">
          <a:blip r:embed="rId2"/>
          <a:srcRect l="22329" t="53937" r="23434" b="11610"/>
          <a:stretch/>
        </p:blipFill>
        <p:spPr>
          <a:xfrm>
            <a:off x="0" y="3351639"/>
            <a:ext cx="8532440" cy="2520280"/>
          </a:xfrm>
          <a:prstGeom prst="rect">
            <a:avLst/>
          </a:prstGeom>
        </p:spPr>
      </p:pic>
      <p:pic>
        <p:nvPicPr>
          <p:cNvPr id="5" name="Picture 4"/>
          <p:cNvPicPr>
            <a:picLocks noChangeAspect="1"/>
          </p:cNvPicPr>
          <p:nvPr/>
        </p:nvPicPr>
        <p:blipFill rotWithShape="1">
          <a:blip r:embed="rId3"/>
          <a:srcRect l="22882" t="21454" r="23435" b="36219"/>
          <a:stretch/>
        </p:blipFill>
        <p:spPr>
          <a:xfrm>
            <a:off x="0" y="764704"/>
            <a:ext cx="8532440" cy="2665635"/>
          </a:xfrm>
          <a:prstGeom prst="rect">
            <a:avLst/>
          </a:prstGeom>
        </p:spPr>
      </p:pic>
      <p:pic>
        <p:nvPicPr>
          <p:cNvPr id="6" name="Picture 5"/>
          <p:cNvPicPr>
            <a:picLocks noChangeAspect="1"/>
          </p:cNvPicPr>
          <p:nvPr/>
        </p:nvPicPr>
        <p:blipFill rotWithShape="1">
          <a:blip r:embed="rId4"/>
          <a:srcRect l="22882" t="54922" r="24542" b="29328"/>
          <a:stretch/>
        </p:blipFill>
        <p:spPr>
          <a:xfrm>
            <a:off x="72008" y="5705872"/>
            <a:ext cx="8604448" cy="1152128"/>
          </a:xfrm>
          <a:prstGeom prst="rect">
            <a:avLst/>
          </a:prstGeom>
        </p:spPr>
      </p:pic>
    </p:spTree>
    <p:extLst>
      <p:ext uri="{BB962C8B-B14F-4D97-AF65-F5344CB8AC3E}">
        <p14:creationId xmlns:p14="http://schemas.microsoft.com/office/powerpoint/2010/main" val="1078514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process</a:t>
            </a:r>
          </a:p>
        </p:txBody>
      </p:sp>
      <p:sp>
        <p:nvSpPr>
          <p:cNvPr id="3" name="Content Placeholder 2"/>
          <p:cNvSpPr>
            <a:spLocks noGrp="1"/>
          </p:cNvSpPr>
          <p:nvPr>
            <p:ph idx="1"/>
          </p:nvPr>
        </p:nvSpPr>
        <p:spPr/>
        <p:txBody>
          <a:bodyPr/>
          <a:lstStyle/>
          <a:p>
            <a:r>
              <a:rPr lang="en-GB" dirty="0"/>
              <a:t>Transparent</a:t>
            </a:r>
          </a:p>
          <a:p>
            <a:r>
              <a:rPr lang="en-GB" dirty="0"/>
              <a:t>Open discussion</a:t>
            </a:r>
          </a:p>
          <a:p>
            <a:r>
              <a:rPr lang="en-GB" dirty="0"/>
              <a:t> No surprises!</a:t>
            </a:r>
          </a:p>
        </p:txBody>
      </p:sp>
      <p:sp>
        <p:nvSpPr>
          <p:cNvPr id="4" name="TextBox 3">
            <a:extLst>
              <a:ext uri="{FF2B5EF4-FFF2-40B4-BE49-F238E27FC236}">
                <a16:creationId xmlns:a16="http://schemas.microsoft.com/office/drawing/2014/main" id="{1DC34342-3340-1542-BA4B-16EFF3D89318}"/>
              </a:ext>
            </a:extLst>
          </p:cNvPr>
          <p:cNvSpPr txBox="1"/>
          <p:nvPr/>
        </p:nvSpPr>
        <p:spPr>
          <a:xfrm>
            <a:off x="13097435" y="-1210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1046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We aim to develop teachers who:</a:t>
            </a:r>
          </a:p>
        </p:txBody>
      </p:sp>
      <p:pic>
        <p:nvPicPr>
          <p:cNvPr id="4" name="Picture 3" descr="Image result for gingerbread man image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5716" y="2132856"/>
            <a:ext cx="3164488" cy="2569017"/>
          </a:xfrm>
          <a:prstGeom prst="rect">
            <a:avLst/>
          </a:prstGeom>
          <a:noFill/>
          <a:ln>
            <a:noFill/>
          </a:ln>
        </p:spPr>
      </p:pic>
      <p:sp>
        <p:nvSpPr>
          <p:cNvPr id="5" name="Cloud Callout 4"/>
          <p:cNvSpPr/>
          <p:nvPr/>
        </p:nvSpPr>
        <p:spPr>
          <a:xfrm>
            <a:off x="5155078" y="520654"/>
            <a:ext cx="2376264" cy="1656184"/>
          </a:xfrm>
          <a:prstGeom prst="cloudCallout">
            <a:avLst>
              <a:gd name="adj1" fmla="val -54612"/>
              <a:gd name="adj2" fmla="val 51266"/>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Holistic understanding of the role of a teacher </a:t>
            </a:r>
          </a:p>
        </p:txBody>
      </p:sp>
      <p:sp>
        <p:nvSpPr>
          <p:cNvPr id="6" name="Cloud Callout 5"/>
          <p:cNvSpPr/>
          <p:nvPr/>
        </p:nvSpPr>
        <p:spPr>
          <a:xfrm>
            <a:off x="6340042" y="2337090"/>
            <a:ext cx="2803958" cy="1543000"/>
          </a:xfrm>
          <a:prstGeom prst="cloudCallout">
            <a:avLst>
              <a:gd name="adj1" fmla="val -61302"/>
              <a:gd name="adj2" fmla="val 32965"/>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 inclusive teaching techniques and philosophies</a:t>
            </a:r>
          </a:p>
        </p:txBody>
      </p:sp>
      <p:sp>
        <p:nvSpPr>
          <p:cNvPr id="7" name="Cloud Callout 6"/>
          <p:cNvSpPr/>
          <p:nvPr/>
        </p:nvSpPr>
        <p:spPr>
          <a:xfrm>
            <a:off x="6516215" y="4576511"/>
            <a:ext cx="2631079" cy="1543000"/>
          </a:xfrm>
          <a:prstGeom prst="cloudCallout">
            <a:avLst>
              <a:gd name="adj1" fmla="val -65980"/>
              <a:gd name="adj2" fmla="val -44688"/>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r>
              <a:rPr lang="en-GB" dirty="0"/>
              <a:t>Use evidence based pedagogy</a:t>
            </a:r>
          </a:p>
        </p:txBody>
      </p:sp>
      <p:sp>
        <p:nvSpPr>
          <p:cNvPr id="8" name="Cloud Callout 7"/>
          <p:cNvSpPr/>
          <p:nvPr/>
        </p:nvSpPr>
        <p:spPr>
          <a:xfrm>
            <a:off x="3695324" y="5298525"/>
            <a:ext cx="2631079" cy="1543000"/>
          </a:xfrm>
          <a:prstGeom prst="cloudCallout">
            <a:avLst>
              <a:gd name="adj1" fmla="val -7258"/>
              <a:gd name="adj2" fmla="val -82492"/>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r>
              <a:rPr lang="en-GB" dirty="0"/>
              <a:t>Strong subject and curriculum knowledge</a:t>
            </a:r>
          </a:p>
        </p:txBody>
      </p:sp>
      <p:sp>
        <p:nvSpPr>
          <p:cNvPr id="9" name="Cloud Callout 8"/>
          <p:cNvSpPr/>
          <p:nvPr/>
        </p:nvSpPr>
        <p:spPr>
          <a:xfrm>
            <a:off x="457200" y="5013176"/>
            <a:ext cx="2631079" cy="1543000"/>
          </a:xfrm>
          <a:prstGeom prst="cloudCallout">
            <a:avLst>
              <a:gd name="adj1" fmla="val 70039"/>
              <a:gd name="adj2" fmla="val -57970"/>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Are reflective and critical thinking</a:t>
            </a:r>
          </a:p>
        </p:txBody>
      </p:sp>
      <p:sp>
        <p:nvSpPr>
          <p:cNvPr id="10" name="Cloud Callout 9"/>
          <p:cNvSpPr/>
          <p:nvPr/>
        </p:nvSpPr>
        <p:spPr>
          <a:xfrm>
            <a:off x="527943" y="875938"/>
            <a:ext cx="2631079" cy="1915773"/>
          </a:xfrm>
          <a:prstGeom prst="cloudCallout">
            <a:avLst>
              <a:gd name="adj1" fmla="val 66443"/>
              <a:gd name="adj2" fmla="val 33844"/>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autonomous, confident professionals, </a:t>
            </a:r>
          </a:p>
        </p:txBody>
      </p:sp>
      <p:sp>
        <p:nvSpPr>
          <p:cNvPr id="11" name="Cloud Callout 10"/>
          <p:cNvSpPr/>
          <p:nvPr/>
        </p:nvSpPr>
        <p:spPr>
          <a:xfrm>
            <a:off x="372050" y="3330228"/>
            <a:ext cx="2631079" cy="1543000"/>
          </a:xfrm>
          <a:prstGeom prst="cloudCallout">
            <a:avLst>
              <a:gd name="adj1" fmla="val 65245"/>
              <a:gd name="adj2" fmla="val -23230"/>
            </a:avLst>
          </a:prstGeom>
          <a:ln>
            <a:solidFill>
              <a:srgbClr val="5261A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Are engaging practitioners</a:t>
            </a:r>
          </a:p>
        </p:txBody>
      </p:sp>
      <p:sp>
        <p:nvSpPr>
          <p:cNvPr id="12" name="TextBox 11"/>
          <p:cNvSpPr txBox="1"/>
          <p:nvPr/>
        </p:nvSpPr>
        <p:spPr>
          <a:xfrm>
            <a:off x="3672540" y="3072125"/>
            <a:ext cx="1856598" cy="461665"/>
          </a:xfrm>
          <a:prstGeom prst="rect">
            <a:avLst/>
          </a:prstGeom>
          <a:noFill/>
        </p:spPr>
        <p:txBody>
          <a:bodyPr wrap="none" rtlCol="0">
            <a:spAutoFit/>
          </a:bodyPr>
          <a:lstStyle/>
          <a:p>
            <a:pPr algn="ctr"/>
            <a:r>
              <a:rPr lang="en-GB" sz="1200" b="1" dirty="0">
                <a:solidFill>
                  <a:srgbClr val="5261AC"/>
                </a:solidFill>
              </a:rPr>
              <a:t>University of Huddersfield</a:t>
            </a:r>
          </a:p>
          <a:p>
            <a:pPr algn="ctr"/>
            <a:r>
              <a:rPr lang="en-GB" sz="1200" b="1" dirty="0">
                <a:solidFill>
                  <a:srgbClr val="5261AC"/>
                </a:solidFill>
              </a:rPr>
              <a:t> Trainee Teache</a:t>
            </a:r>
            <a:r>
              <a:rPr lang="en-GB" sz="1200" dirty="0"/>
              <a:t>r </a:t>
            </a:r>
          </a:p>
        </p:txBody>
      </p:sp>
    </p:spTree>
    <p:extLst>
      <p:ext uri="{BB962C8B-B14F-4D97-AF65-F5344CB8AC3E}">
        <p14:creationId xmlns:p14="http://schemas.microsoft.com/office/powerpoint/2010/main" val="22169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Contacts</a:t>
            </a:r>
          </a:p>
        </p:txBody>
      </p:sp>
      <p:sp>
        <p:nvSpPr>
          <p:cNvPr id="3" name="Content Placeholder 2"/>
          <p:cNvSpPr>
            <a:spLocks noGrp="1"/>
          </p:cNvSpPr>
          <p:nvPr>
            <p:ph idx="1"/>
          </p:nvPr>
        </p:nvSpPr>
        <p:spPr/>
        <p:txBody>
          <a:bodyPr/>
          <a:lstStyle/>
          <a:p>
            <a:r>
              <a:rPr lang="en-GB" dirty="0"/>
              <a:t>Sue Timmins Computing Tutor and School Direct Partnership Lead. </a:t>
            </a:r>
            <a:r>
              <a:rPr lang="en-GB" dirty="0">
                <a:hlinkClick r:id="rId2"/>
              </a:rPr>
              <a:t>s.timmins@hud.ac.uk</a:t>
            </a:r>
            <a:endParaRPr lang="en-GB" dirty="0"/>
          </a:p>
          <a:p>
            <a:r>
              <a:rPr lang="en-GB" dirty="0"/>
              <a:t>Julia Carroll Secondary Core Partnership Lead. </a:t>
            </a:r>
            <a:r>
              <a:rPr lang="en-GB" dirty="0">
                <a:hlinkClick r:id="rId3"/>
              </a:rPr>
              <a:t>j.p.c.carroll@hud.ac.uk</a:t>
            </a:r>
            <a:endParaRPr lang="en-GB" dirty="0"/>
          </a:p>
          <a:p>
            <a:r>
              <a:rPr lang="en-GB" dirty="0"/>
              <a:t>Ed Southall Course Leader. </a:t>
            </a:r>
            <a:r>
              <a:rPr lang="en-GB" dirty="0">
                <a:hlinkClick r:id="rId4"/>
              </a:rPr>
              <a:t>e.southall@hud.ac.uk</a:t>
            </a:r>
            <a:endParaRPr lang="en-GB" dirty="0"/>
          </a:p>
          <a:p>
            <a:r>
              <a:rPr lang="en-GB" dirty="0"/>
              <a:t>Placements team</a:t>
            </a:r>
          </a:p>
          <a:p>
            <a:r>
              <a:rPr lang="en-GB" dirty="0">
                <a:hlinkClick r:id="rId5"/>
              </a:rPr>
              <a:t>sepdplacements@hud.ac.uk</a:t>
            </a:r>
            <a:endParaRPr lang="en-GB" dirty="0"/>
          </a:p>
          <a:p>
            <a:endParaRPr lang="en-GB" dirty="0"/>
          </a:p>
        </p:txBody>
      </p:sp>
    </p:spTree>
    <p:extLst>
      <p:ext uri="{BB962C8B-B14F-4D97-AF65-F5344CB8AC3E}">
        <p14:creationId xmlns:p14="http://schemas.microsoft.com/office/powerpoint/2010/main" val="317427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2020/21 What’s new?</a:t>
            </a:r>
          </a:p>
        </p:txBody>
      </p:sp>
      <p:sp>
        <p:nvSpPr>
          <p:cNvPr id="3" name="Content Placeholder 2"/>
          <p:cNvSpPr>
            <a:spLocks noGrp="1"/>
          </p:cNvSpPr>
          <p:nvPr>
            <p:ph idx="1"/>
          </p:nvPr>
        </p:nvSpPr>
        <p:spPr/>
        <p:txBody>
          <a:bodyPr>
            <a:normAutofit/>
          </a:bodyPr>
          <a:lstStyle/>
          <a:p>
            <a:r>
              <a:rPr lang="en-GB" dirty="0"/>
              <a:t>ITT Core Content Framework</a:t>
            </a:r>
          </a:p>
          <a:p>
            <a:r>
              <a:rPr lang="en-GB" dirty="0"/>
              <a:t>Initial teacher education inspection framework </a:t>
            </a:r>
          </a:p>
          <a:p>
            <a:r>
              <a:rPr lang="en-GB" dirty="0"/>
              <a:t>Summative reports -No grading</a:t>
            </a:r>
          </a:p>
        </p:txBody>
      </p:sp>
    </p:spTree>
    <p:extLst>
      <p:ext uri="{BB962C8B-B14F-4D97-AF65-F5344CB8AC3E}">
        <p14:creationId xmlns:p14="http://schemas.microsoft.com/office/powerpoint/2010/main" val="3502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ITT Core Content Framework</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Sets out the aims of a teacher-training programme. </a:t>
            </a:r>
          </a:p>
          <a:p>
            <a:r>
              <a:rPr lang="en-GB" dirty="0"/>
              <a:t>Sets out the structure within which those aims should be implemented, including the knowledge, skills and behaviours to be gained at each stage. </a:t>
            </a:r>
          </a:p>
          <a:p>
            <a:r>
              <a:rPr lang="en-GB" dirty="0"/>
              <a:t>It enables the evaluation of trainees’ knowledge and skills against those expectations.</a:t>
            </a:r>
          </a:p>
          <a:p>
            <a:endParaRPr lang="en-GB" dirty="0"/>
          </a:p>
        </p:txBody>
      </p:sp>
    </p:spTree>
    <p:extLst>
      <p:ext uri="{BB962C8B-B14F-4D97-AF65-F5344CB8AC3E}">
        <p14:creationId xmlns:p14="http://schemas.microsoft.com/office/powerpoint/2010/main" val="81850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sz="3200" dirty="0"/>
              <a:t>Initial teacher education inspection framework </a:t>
            </a:r>
            <a:br>
              <a:rPr lang="en-GB" sz="3200" dirty="0"/>
            </a:br>
            <a:endParaRPr lang="en-GB" sz="3200" dirty="0"/>
          </a:p>
        </p:txBody>
      </p:sp>
      <p:sp>
        <p:nvSpPr>
          <p:cNvPr id="3" name="Content Placeholder 2"/>
          <p:cNvSpPr>
            <a:spLocks noGrp="1"/>
          </p:cNvSpPr>
          <p:nvPr>
            <p:ph idx="1"/>
          </p:nvPr>
        </p:nvSpPr>
        <p:spPr/>
        <p:txBody>
          <a:bodyPr/>
          <a:lstStyle/>
          <a:p>
            <a:pPr marL="0" indent="0">
              <a:buNone/>
            </a:pPr>
            <a:r>
              <a:rPr lang="en-GB" dirty="0"/>
              <a:t>Two key judgements: </a:t>
            </a:r>
          </a:p>
          <a:p>
            <a:pPr>
              <a:buFont typeface="Wingdings" panose="05000000000000000000" pitchFamily="2" charset="2"/>
              <a:buChar char="Ø"/>
            </a:pPr>
            <a:r>
              <a:rPr lang="en-GB" dirty="0"/>
              <a:t>quality of education and training </a:t>
            </a:r>
          </a:p>
          <a:p>
            <a:pPr>
              <a:buFont typeface="Wingdings" panose="05000000000000000000" pitchFamily="2" charset="2"/>
              <a:buChar char="Ø"/>
            </a:pPr>
            <a:r>
              <a:rPr lang="en-GB" dirty="0"/>
              <a:t>leadership and management.</a:t>
            </a:r>
          </a:p>
        </p:txBody>
      </p:sp>
    </p:spTree>
    <p:extLst>
      <p:ext uri="{BB962C8B-B14F-4D97-AF65-F5344CB8AC3E}">
        <p14:creationId xmlns:p14="http://schemas.microsoft.com/office/powerpoint/2010/main" val="1286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ITT Core Content Framework</a:t>
            </a:r>
          </a:p>
        </p:txBody>
      </p:sp>
      <p:pic>
        <p:nvPicPr>
          <p:cNvPr id="4" name="Picture 3"/>
          <p:cNvPicPr>
            <a:picLocks noChangeAspect="1"/>
          </p:cNvPicPr>
          <p:nvPr/>
        </p:nvPicPr>
        <p:blipFill rotWithShape="1">
          <a:blip r:embed="rId2"/>
          <a:srcRect l="7748" t="20641" r="25841" b="7501"/>
          <a:stretch/>
        </p:blipFill>
        <p:spPr>
          <a:xfrm>
            <a:off x="0" y="908720"/>
            <a:ext cx="9144000" cy="5949280"/>
          </a:xfrm>
          <a:prstGeom prst="rect">
            <a:avLst/>
          </a:prstGeom>
        </p:spPr>
      </p:pic>
    </p:spTree>
    <p:extLst>
      <p:ext uri="{BB962C8B-B14F-4D97-AF65-F5344CB8AC3E}">
        <p14:creationId xmlns:p14="http://schemas.microsoft.com/office/powerpoint/2010/main" val="256237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Focus</a:t>
            </a:r>
          </a:p>
        </p:txBody>
      </p:sp>
      <p:sp>
        <p:nvSpPr>
          <p:cNvPr id="5" name="Rectangle 4"/>
          <p:cNvSpPr/>
          <p:nvPr/>
        </p:nvSpPr>
        <p:spPr>
          <a:xfrm>
            <a:off x="325293" y="1009739"/>
            <a:ext cx="341792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Clear vision</a:t>
            </a:r>
          </a:p>
        </p:txBody>
      </p:sp>
      <p:sp>
        <p:nvSpPr>
          <p:cNvPr id="6" name="Rectangle 5"/>
          <p:cNvSpPr/>
          <p:nvPr/>
        </p:nvSpPr>
        <p:spPr>
          <a:xfrm>
            <a:off x="617840" y="1985573"/>
            <a:ext cx="2832827"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Cohesion</a:t>
            </a:r>
          </a:p>
        </p:txBody>
      </p:sp>
      <p:sp>
        <p:nvSpPr>
          <p:cNvPr id="7" name="Rectangle 6"/>
          <p:cNvSpPr/>
          <p:nvPr/>
        </p:nvSpPr>
        <p:spPr>
          <a:xfrm>
            <a:off x="4973591" y="1015071"/>
            <a:ext cx="3028393"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Joined Up</a:t>
            </a:r>
          </a:p>
        </p:txBody>
      </p:sp>
      <p:sp>
        <p:nvSpPr>
          <p:cNvPr id="9" name="Rectangle 8"/>
          <p:cNvSpPr/>
          <p:nvPr/>
        </p:nvSpPr>
        <p:spPr>
          <a:xfrm>
            <a:off x="334384" y="3318136"/>
            <a:ext cx="6953827"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Theoretically informed </a:t>
            </a:r>
          </a:p>
        </p:txBody>
      </p:sp>
      <p:sp>
        <p:nvSpPr>
          <p:cNvPr id="10" name="Rectangle 9"/>
          <p:cNvSpPr/>
          <p:nvPr/>
        </p:nvSpPr>
        <p:spPr>
          <a:xfrm>
            <a:off x="300217" y="5170128"/>
            <a:ext cx="4895058"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Communication </a:t>
            </a:r>
          </a:p>
        </p:txBody>
      </p:sp>
      <p:sp>
        <p:nvSpPr>
          <p:cNvPr id="11" name="Rectangle 10"/>
          <p:cNvSpPr/>
          <p:nvPr/>
        </p:nvSpPr>
        <p:spPr>
          <a:xfrm>
            <a:off x="5333670" y="5405398"/>
            <a:ext cx="3909083"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Role Models </a:t>
            </a:r>
          </a:p>
        </p:txBody>
      </p:sp>
      <p:sp>
        <p:nvSpPr>
          <p:cNvPr id="12" name="Rectangle 11"/>
          <p:cNvSpPr/>
          <p:nvPr/>
        </p:nvSpPr>
        <p:spPr>
          <a:xfrm>
            <a:off x="2841846" y="4246798"/>
            <a:ext cx="581261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Subject Knowledge </a:t>
            </a:r>
          </a:p>
        </p:txBody>
      </p:sp>
      <p:sp>
        <p:nvSpPr>
          <p:cNvPr id="13" name="Rectangle 12"/>
          <p:cNvSpPr/>
          <p:nvPr/>
        </p:nvSpPr>
        <p:spPr>
          <a:xfrm>
            <a:off x="4983878" y="1985573"/>
            <a:ext cx="36407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Sequencing </a:t>
            </a:r>
          </a:p>
        </p:txBody>
      </p:sp>
    </p:spTree>
    <p:extLst>
      <p:ext uri="{BB962C8B-B14F-4D97-AF65-F5344CB8AC3E}">
        <p14:creationId xmlns:p14="http://schemas.microsoft.com/office/powerpoint/2010/main" val="2475039399"/>
      </p:ext>
    </p:extLst>
  </p:cSld>
  <p:clrMapOvr>
    <a:masterClrMapping/>
  </p:clrMapOvr>
</p:sld>
</file>

<file path=ppt/theme/theme1.xml><?xml version="1.0" encoding="utf-8"?>
<a:theme xmlns:a="http://schemas.openxmlformats.org/drawingml/2006/main" name="Blu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nk">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d">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le Blu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urple">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Yellow">
  <a:themeElements>
    <a:clrScheme name="P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war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2884</TotalTime>
  <Words>1326</Words>
  <Application>Microsoft Office PowerPoint</Application>
  <PresentationFormat>On-screen Show (4:3)</PresentationFormat>
  <Paragraphs>124</Paragraphs>
  <Slides>25</Slides>
  <Notes>3</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25</vt:i4>
      </vt:variant>
    </vt:vector>
  </HeadingPairs>
  <TitlesOfParts>
    <vt:vector size="39" baseType="lpstr">
      <vt:lpstr>Arial</vt:lpstr>
      <vt:lpstr>Calibri</vt:lpstr>
      <vt:lpstr>Calibri Light</vt:lpstr>
      <vt:lpstr>Wingdings</vt:lpstr>
      <vt:lpstr>Blue</vt:lpstr>
      <vt:lpstr>Pink</vt:lpstr>
      <vt:lpstr>Orange</vt:lpstr>
      <vt:lpstr>Red</vt:lpstr>
      <vt:lpstr>Green</vt:lpstr>
      <vt:lpstr>Pale Blue</vt:lpstr>
      <vt:lpstr>Purple</vt:lpstr>
      <vt:lpstr>Yellow</vt:lpstr>
      <vt:lpstr>Awards</vt:lpstr>
      <vt:lpstr>Document</vt:lpstr>
      <vt:lpstr>PowerPoint Presentation</vt:lpstr>
      <vt:lpstr>Our Mission basics of AFL</vt:lpstr>
      <vt:lpstr>We aim to develop teachers who:</vt:lpstr>
      <vt:lpstr>Contacts</vt:lpstr>
      <vt:lpstr>2020/21 What’s new?</vt:lpstr>
      <vt:lpstr> ITT Core Content Framework </vt:lpstr>
      <vt:lpstr> Initial teacher education inspection framework  </vt:lpstr>
      <vt:lpstr>ITT Core Content Framework</vt:lpstr>
      <vt:lpstr>Key Focus</vt:lpstr>
      <vt:lpstr>Mapping </vt:lpstr>
      <vt:lpstr>Mentor /Trainee Relationship</vt:lpstr>
      <vt:lpstr>Mentor /Trainee Relationship</vt:lpstr>
      <vt:lpstr>Lesson Observations</vt:lpstr>
      <vt:lpstr>PowerPoint Presentation</vt:lpstr>
      <vt:lpstr>Giving Feedback</vt:lpstr>
      <vt:lpstr>Exploring the success of a lesson</vt:lpstr>
      <vt:lpstr>PowerPoint Presentation</vt:lpstr>
      <vt:lpstr>PowerPoint Presentation</vt:lpstr>
      <vt:lpstr>Target Setting </vt:lpstr>
      <vt:lpstr>PowerPoint Presentation</vt:lpstr>
      <vt:lpstr>Observation of Other Practitioners</vt:lpstr>
      <vt:lpstr>Coaching opportunities for Placement 1</vt:lpstr>
      <vt:lpstr> The Key areas to develop Placement 1 </vt:lpstr>
      <vt:lpstr>Assessment –Summative Reports</vt:lpstr>
      <vt:lpstr>Assessment process</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Jayne Price</cp:lastModifiedBy>
  <cp:revision>124</cp:revision>
  <cp:lastPrinted>2020-09-28T10:03:29Z</cp:lastPrinted>
  <dcterms:created xsi:type="dcterms:W3CDTF">2017-11-03T09:46:15Z</dcterms:created>
  <dcterms:modified xsi:type="dcterms:W3CDTF">2020-10-29T16:12:13Z</dcterms:modified>
</cp:coreProperties>
</file>