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7" r:id="rId2"/>
    <p:sldId id="256" r:id="rId3"/>
  </p:sldIdLst>
  <p:sldSz cx="3779838" cy="37798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F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3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2222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9">
            <a:extLst>
              <a:ext uri="{FF2B5EF4-FFF2-40B4-BE49-F238E27FC236}">
                <a16:creationId xmlns:a16="http://schemas.microsoft.com/office/drawing/2014/main" id="{D7506506-8D89-48A3-8B65-FF9E86F274D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3779838" cy="3779838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534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5589B67-C8CB-45F7-A8E0-4D3EF59648E2}"/>
              </a:ext>
            </a:extLst>
          </p:cNvPr>
          <p:cNvSpPr/>
          <p:nvPr userDrawn="1"/>
        </p:nvSpPr>
        <p:spPr>
          <a:xfrm>
            <a:off x="0" y="0"/>
            <a:ext cx="3779838" cy="3779838"/>
          </a:xfrm>
          <a:prstGeom prst="rect">
            <a:avLst/>
          </a:prstGeom>
          <a:solidFill>
            <a:srgbClr val="00B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3EE0178C-2310-4007-8929-18636142D7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481" y="2831225"/>
            <a:ext cx="951357" cy="95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55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074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5" r:id="rId2"/>
  </p:sldLayoutIdLst>
  <p:txStyles>
    <p:titleStyle>
      <a:lvl1pPr algn="l" defTabSz="378013" rtl="0" eaLnBrk="1" latinLnBrk="0" hangingPunct="1">
        <a:lnSpc>
          <a:spcPct val="90000"/>
        </a:lnSpc>
        <a:spcBef>
          <a:spcPct val="0"/>
        </a:spcBef>
        <a:buNone/>
        <a:defRPr sz="18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3" indent="-94503" algn="l" defTabSz="37801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158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2pPr>
      <a:lvl3pPr marL="472516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827" kern="1200">
          <a:solidFill>
            <a:schemeClr val="tx1"/>
          </a:solidFill>
          <a:latin typeface="+mn-lt"/>
          <a:ea typeface="+mn-ea"/>
          <a:cs typeface="+mn-cs"/>
        </a:defRPr>
      </a:lvl3pPr>
      <a:lvl4pPr marL="661523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4pPr>
      <a:lvl5pPr marL="850529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5pPr>
      <a:lvl6pPr marL="1039536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6pPr>
      <a:lvl7pPr marL="1228542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7pPr>
      <a:lvl8pPr marL="1417549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8pPr>
      <a:lvl9pPr marL="1606555" indent="-94503" algn="l" defTabSz="378013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sz="7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1pPr>
      <a:lvl2pPr marL="189006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2pPr>
      <a:lvl3pPr marL="378013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3pPr>
      <a:lvl4pPr marL="567019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4pPr>
      <a:lvl5pPr marL="756026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5pPr>
      <a:lvl6pPr marL="945032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6pPr>
      <a:lvl7pPr marL="1134039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7pPr>
      <a:lvl8pPr marL="1323045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8pPr>
      <a:lvl9pPr marL="1512052" algn="l" defTabSz="378013" rtl="0" eaLnBrk="1" latinLnBrk="0" hangingPunct="1">
        <a:defRPr sz="7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48B772B-2C78-4561-B6DF-CED5FA928700}"/>
              </a:ext>
            </a:extLst>
          </p:cNvPr>
          <p:cNvSpPr txBox="1"/>
          <p:nvPr/>
        </p:nvSpPr>
        <p:spPr>
          <a:xfrm>
            <a:off x="340649" y="132657"/>
            <a:ext cx="3174816" cy="3351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b="1" dirty="0">
                <a:solidFill>
                  <a:schemeClr val="bg1"/>
                </a:solidFill>
              </a:rPr>
              <a:t>Profile Picture Badge Instructions</a:t>
            </a:r>
            <a:endParaRPr lang="en-GB" sz="800" dirty="0">
              <a:solidFill>
                <a:schemeClr val="bg1"/>
              </a:solidFill>
            </a:endParaRPr>
          </a:p>
          <a:p>
            <a:pPr marL="342900" indent="-342900" defTabSz="360000">
              <a:lnSpc>
                <a:spcPct val="150000"/>
              </a:lnSpc>
              <a:buFont typeface="+mj-lt"/>
              <a:buAutoNum type="arabicPeriod"/>
            </a:pPr>
            <a:r>
              <a:rPr lang="en-GB" sz="800" b="1" dirty="0">
                <a:solidFill>
                  <a:schemeClr val="bg1"/>
                </a:solidFill>
              </a:rPr>
              <a:t>Drag and drop </a:t>
            </a:r>
            <a:r>
              <a:rPr lang="en-GB" sz="800" dirty="0">
                <a:solidFill>
                  <a:schemeClr val="bg1"/>
                </a:solidFill>
              </a:rPr>
              <a:t>your desired profile picture onto the next slide</a:t>
            </a:r>
          </a:p>
          <a:p>
            <a:pPr marL="342900" indent="-342900" defTabSz="360000">
              <a:lnSpc>
                <a:spcPct val="150000"/>
              </a:lnSpc>
              <a:buFont typeface="+mj-lt"/>
              <a:buAutoNum type="arabicPeriod"/>
            </a:pPr>
            <a:r>
              <a:rPr lang="en-GB" sz="800" dirty="0">
                <a:solidFill>
                  <a:schemeClr val="bg1"/>
                </a:solidFill>
              </a:rPr>
              <a:t>Right click on the image, select </a:t>
            </a:r>
            <a:r>
              <a:rPr lang="en-GB" sz="800" b="1" dirty="0">
                <a:solidFill>
                  <a:schemeClr val="bg1"/>
                </a:solidFill>
              </a:rPr>
              <a:t>Crop</a:t>
            </a:r>
            <a:r>
              <a:rPr lang="en-GB" sz="800" dirty="0">
                <a:solidFill>
                  <a:schemeClr val="bg1"/>
                </a:solidFill>
              </a:rPr>
              <a:t> and move image to desired height on slide</a:t>
            </a:r>
          </a:p>
          <a:p>
            <a:pPr marL="342900" indent="-342900" defTabSz="360000">
              <a:lnSpc>
                <a:spcPct val="150000"/>
              </a:lnSpc>
              <a:buFont typeface="+mj-lt"/>
              <a:buAutoNum type="arabicPeriod"/>
            </a:pPr>
            <a:r>
              <a:rPr lang="en-GB" sz="800" dirty="0">
                <a:solidFill>
                  <a:schemeClr val="bg1"/>
                </a:solidFill>
              </a:rPr>
              <a:t>Save as a .jpeg</a:t>
            </a:r>
          </a:p>
          <a:p>
            <a:pPr marL="800100" lvl="1" indent="-342900" defTabSz="360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bg1"/>
                </a:solidFill>
              </a:rPr>
              <a:t>Go to the image slide</a:t>
            </a:r>
          </a:p>
          <a:p>
            <a:pPr marL="800100" lvl="1" indent="-342900" defTabSz="360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bg1"/>
                </a:solidFill>
              </a:rPr>
              <a:t>Choose file </a:t>
            </a:r>
            <a:r>
              <a:rPr lang="en-GB" sz="800" dirty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en-GB" sz="800" b="1" dirty="0">
                <a:solidFill>
                  <a:schemeClr val="bg1"/>
                </a:solidFill>
                <a:sym typeface="Wingdings" panose="05000000000000000000" pitchFamily="2" charset="2"/>
              </a:rPr>
              <a:t>Save As</a:t>
            </a:r>
          </a:p>
          <a:p>
            <a:pPr marL="800100" lvl="1" indent="-342900" defTabSz="360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bg1"/>
                </a:solidFill>
                <a:sym typeface="Wingdings" panose="05000000000000000000" pitchFamily="2" charset="2"/>
              </a:rPr>
              <a:t>Select .</a:t>
            </a:r>
            <a:r>
              <a:rPr lang="en-GB" sz="800" b="1" dirty="0">
                <a:solidFill>
                  <a:schemeClr val="bg1"/>
                </a:solidFill>
                <a:sym typeface="Wingdings" panose="05000000000000000000" pitchFamily="2" charset="2"/>
              </a:rPr>
              <a:t>JPEG</a:t>
            </a:r>
            <a:r>
              <a:rPr lang="en-GB" sz="800" dirty="0">
                <a:solidFill>
                  <a:schemeClr val="bg1"/>
                </a:solidFill>
                <a:sym typeface="Wingdings" panose="05000000000000000000" pitchFamily="2" charset="2"/>
              </a:rPr>
              <a:t> from the file format drop down</a:t>
            </a:r>
          </a:p>
          <a:p>
            <a:pPr marL="800100" lvl="1" indent="-342900" defTabSz="360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bg1"/>
                </a:solidFill>
                <a:sym typeface="Wingdings" panose="05000000000000000000" pitchFamily="2" charset="2"/>
              </a:rPr>
              <a:t>Enter desired file name</a:t>
            </a:r>
          </a:p>
          <a:p>
            <a:pPr marL="800100" lvl="1" indent="-342900" defTabSz="360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bg1"/>
                </a:solidFill>
                <a:sym typeface="Wingdings" panose="05000000000000000000" pitchFamily="2" charset="2"/>
              </a:rPr>
              <a:t>When prompted as to which slide you would like to export, select </a:t>
            </a:r>
            <a:r>
              <a:rPr lang="en-GB" sz="800" b="1" dirty="0">
                <a:solidFill>
                  <a:schemeClr val="bg1"/>
                </a:solidFill>
                <a:sym typeface="Wingdings" panose="05000000000000000000" pitchFamily="2" charset="2"/>
              </a:rPr>
              <a:t>just this one</a:t>
            </a:r>
          </a:p>
          <a:p>
            <a:pPr marL="800100" lvl="1" indent="-342900" defTabSz="360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bg1"/>
                </a:solidFill>
                <a:sym typeface="Wingdings" panose="05000000000000000000" pitchFamily="2" charset="2"/>
              </a:rPr>
              <a:t>Click </a:t>
            </a:r>
            <a:r>
              <a:rPr lang="en-GB" sz="800" b="1" dirty="0">
                <a:solidFill>
                  <a:schemeClr val="bg1"/>
                </a:solidFill>
                <a:sym typeface="Wingdings" panose="05000000000000000000" pitchFamily="2" charset="2"/>
              </a:rPr>
              <a:t>Save</a:t>
            </a:r>
            <a:endParaRPr lang="en-GB" sz="800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marL="342900" indent="-342900" defTabSz="360000">
              <a:lnSpc>
                <a:spcPct val="150000"/>
              </a:lnSpc>
              <a:buFont typeface="+mj-lt"/>
              <a:buAutoNum type="arabicPeriod"/>
            </a:pPr>
            <a:r>
              <a:rPr lang="en-GB" sz="800" dirty="0">
                <a:solidFill>
                  <a:schemeClr val="bg1"/>
                </a:solidFill>
                <a:sym typeface="Wingdings" panose="05000000000000000000" pitchFamily="2" charset="2"/>
              </a:rPr>
              <a:t>Upload your new profile picture to LinkedIn</a:t>
            </a:r>
          </a:p>
          <a:p>
            <a:pPr marL="342900" indent="-342900" defTabSz="360000">
              <a:lnSpc>
                <a:spcPct val="150000"/>
              </a:lnSpc>
              <a:buFont typeface="+mj-lt"/>
              <a:buAutoNum type="arabicPeriod"/>
            </a:pPr>
            <a:r>
              <a:rPr lang="en-GB" sz="800" dirty="0">
                <a:solidFill>
                  <a:schemeClr val="bg1"/>
                </a:solidFill>
                <a:sym typeface="Wingdings" panose="05000000000000000000" pitchFamily="2" charset="2"/>
              </a:rPr>
              <a:t>Share your new picture and tag us</a:t>
            </a:r>
          </a:p>
          <a:p>
            <a:pPr defTabSz="360000">
              <a:lnSpc>
                <a:spcPct val="150000"/>
              </a:lnSpc>
            </a:pPr>
            <a:r>
              <a:rPr lang="en-GB" sz="800" dirty="0">
                <a:solidFill>
                  <a:schemeClr val="bg1"/>
                </a:solidFill>
                <a:sym typeface="Wingdings" panose="05000000000000000000" pitchFamily="2" charset="2"/>
              </a:rPr>
              <a:t>	</a:t>
            </a:r>
            <a:r>
              <a:rPr lang="en-GB" sz="800" b="1" dirty="0">
                <a:solidFill>
                  <a:schemeClr val="bg1"/>
                </a:solidFill>
                <a:sym typeface="Wingdings" panose="05000000000000000000" pitchFamily="2" charset="2"/>
              </a:rPr>
              <a:t>#RaceEqualityWeek</a:t>
            </a:r>
          </a:p>
          <a:p>
            <a:pPr defTabSz="360000">
              <a:lnSpc>
                <a:spcPct val="150000"/>
              </a:lnSpc>
            </a:pPr>
            <a:r>
              <a:rPr lang="en-GB" sz="800" dirty="0">
                <a:solidFill>
                  <a:schemeClr val="bg1"/>
                </a:solidFill>
                <a:sym typeface="Wingdings" panose="05000000000000000000" pitchFamily="2" charset="2"/>
              </a:rPr>
              <a:t>	LinkedIn &amp; Facebook: </a:t>
            </a:r>
            <a:r>
              <a:rPr lang="en-GB" sz="800" b="1" dirty="0">
                <a:solidFill>
                  <a:schemeClr val="bg1"/>
                </a:solidFill>
                <a:sym typeface="Wingdings" panose="05000000000000000000" pitchFamily="2" charset="2"/>
              </a:rPr>
              <a:t>@Race Equality Matters</a:t>
            </a:r>
          </a:p>
          <a:p>
            <a:pPr defTabSz="360000">
              <a:lnSpc>
                <a:spcPct val="150000"/>
              </a:lnSpc>
            </a:pPr>
            <a:r>
              <a:rPr lang="en-GB" sz="800" dirty="0">
                <a:solidFill>
                  <a:schemeClr val="bg1"/>
                </a:solidFill>
                <a:sym typeface="Wingdings" panose="05000000000000000000" pitchFamily="2" charset="2"/>
              </a:rPr>
              <a:t>	Twitter &amp; Instagram: </a:t>
            </a:r>
            <a:r>
              <a:rPr lang="en-GB" sz="800" b="1" dirty="0">
                <a:solidFill>
                  <a:schemeClr val="bg1"/>
                </a:solidFill>
                <a:sym typeface="Wingdings" panose="05000000000000000000" pitchFamily="2" charset="2"/>
              </a:rPr>
              <a:t>@RaceEquality_UK</a:t>
            </a:r>
          </a:p>
        </p:txBody>
      </p:sp>
    </p:spTree>
    <p:extLst>
      <p:ext uri="{BB962C8B-B14F-4D97-AF65-F5344CB8AC3E}">
        <p14:creationId xmlns:p14="http://schemas.microsoft.com/office/powerpoint/2010/main" val="2034470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91FF2AF-CE31-44D6-8492-F9AF4E73CD9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19094DC1-2967-43A2-96DF-78A6874A8F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2938">
            <a:off x="2127416" y="2113068"/>
            <a:ext cx="1192987" cy="119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423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</TotalTime>
  <Words>112</Words>
  <Application>Microsoft Office PowerPoint</Application>
  <PresentationFormat>Custom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Francis</dc:creator>
  <cp:lastModifiedBy>Shona Malcolm</cp:lastModifiedBy>
  <cp:revision>15</cp:revision>
  <dcterms:created xsi:type="dcterms:W3CDTF">2020-12-07T17:56:33Z</dcterms:created>
  <dcterms:modified xsi:type="dcterms:W3CDTF">2021-01-29T20:54:48Z</dcterms:modified>
</cp:coreProperties>
</file>