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Lst>
  <p:notesMasterIdLst>
    <p:notesMasterId r:id="rId24"/>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3" r:id="rId22"/>
    <p:sldId id="27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Ink Free" panose="03080402000500000000" pitchFamily="66"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497"/>
    <a:srgbClr val="993366"/>
    <a:srgbClr val="CC3399"/>
    <a:srgbClr val="B5121B"/>
    <a:srgbClr val="709BAF"/>
    <a:srgbClr val="719AB7"/>
    <a:srgbClr val="679CB0"/>
    <a:srgbClr val="7FAABE"/>
    <a:srgbClr val="000000"/>
    <a:srgbClr val="41404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303" autoAdjust="0"/>
  </p:normalViewPr>
  <p:slideViewPr>
    <p:cSldViewPr snapToGrid="0">
      <p:cViewPr varScale="1">
        <p:scale>
          <a:sx n="95" d="100"/>
          <a:sy n="95" d="100"/>
        </p:scale>
        <p:origin x="48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B73CA-E3F1-4490-B78B-5A559A4B19DA}"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GB"/>
        </a:p>
      </dgm:t>
    </dgm:pt>
    <dgm:pt modelId="{9E85D1AA-BA8A-44CE-BF09-8C5DBE5D15AA}">
      <dgm:prSet phldrT="[Text]" custT="1"/>
      <dgm:spPr>
        <a:solidFill>
          <a:srgbClr val="00B0F0"/>
        </a:solidFill>
      </dgm:spPr>
      <dgm:t>
        <a:bodyPr/>
        <a:lstStyle/>
        <a:p>
          <a:r>
            <a:rPr lang="en-GB" sz="4400" dirty="0"/>
            <a:t>Moral distress</a:t>
          </a:r>
        </a:p>
      </dgm:t>
    </dgm:pt>
    <dgm:pt modelId="{57C2B7A2-AF5E-411D-AE36-FB95D2925609}" type="parTrans" cxnId="{AFB4C634-6A21-4E15-AA46-7D0551C3BC75}">
      <dgm:prSet/>
      <dgm:spPr/>
      <dgm:t>
        <a:bodyPr/>
        <a:lstStyle/>
        <a:p>
          <a:endParaRPr lang="en-GB"/>
        </a:p>
      </dgm:t>
    </dgm:pt>
    <dgm:pt modelId="{1A90BCED-E21A-424E-93E3-CE555498CB18}" type="sibTrans" cxnId="{AFB4C634-6A21-4E15-AA46-7D0551C3BC75}">
      <dgm:prSet/>
      <dgm:spPr/>
      <dgm:t>
        <a:bodyPr/>
        <a:lstStyle/>
        <a:p>
          <a:endParaRPr lang="en-GB"/>
        </a:p>
      </dgm:t>
    </dgm:pt>
    <dgm:pt modelId="{69C1DB64-7D71-4290-ABBC-66349474F7FE}">
      <dgm:prSet phldrT="[Text]"/>
      <dgm:spPr>
        <a:solidFill>
          <a:srgbClr val="FFC000"/>
        </a:solidFill>
      </dgm:spPr>
      <dgm:t>
        <a:bodyPr/>
        <a:lstStyle/>
        <a:p>
          <a:r>
            <a:rPr lang="en-GB" dirty="0"/>
            <a:t>Infection control and values</a:t>
          </a:r>
        </a:p>
      </dgm:t>
    </dgm:pt>
    <dgm:pt modelId="{8CB2A532-5E6B-4D2A-A823-3D5F6B89560D}" type="parTrans" cxnId="{B55E5AEE-29DF-44C4-87D6-C54CE721A0DF}">
      <dgm:prSet/>
      <dgm:spPr/>
      <dgm:t>
        <a:bodyPr/>
        <a:lstStyle/>
        <a:p>
          <a:endParaRPr lang="en-GB"/>
        </a:p>
      </dgm:t>
    </dgm:pt>
    <dgm:pt modelId="{68611485-1E78-4365-8FAF-85B89EA80308}" type="sibTrans" cxnId="{B55E5AEE-29DF-44C4-87D6-C54CE721A0DF}">
      <dgm:prSet/>
      <dgm:spPr/>
      <dgm:t>
        <a:bodyPr/>
        <a:lstStyle/>
        <a:p>
          <a:endParaRPr lang="en-GB"/>
        </a:p>
      </dgm:t>
    </dgm:pt>
    <dgm:pt modelId="{7416E7D8-59C5-4284-963F-B9A163329B4E}">
      <dgm:prSet phldrT="[Text]"/>
      <dgm:spPr>
        <a:solidFill>
          <a:srgbClr val="0070C0"/>
        </a:solidFill>
      </dgm:spPr>
      <dgm:t>
        <a:bodyPr/>
        <a:lstStyle/>
        <a:p>
          <a:r>
            <a:rPr lang="en-GB" dirty="0"/>
            <a:t>Moral injuries</a:t>
          </a:r>
        </a:p>
      </dgm:t>
    </dgm:pt>
    <dgm:pt modelId="{86DCC4B6-A694-434D-9FB7-84029F8073C9}" type="parTrans" cxnId="{1D48AC3F-5AD9-41E1-B4B1-7E3D08AFF3A6}">
      <dgm:prSet/>
      <dgm:spPr/>
      <dgm:t>
        <a:bodyPr/>
        <a:lstStyle/>
        <a:p>
          <a:endParaRPr lang="en-GB"/>
        </a:p>
      </dgm:t>
    </dgm:pt>
    <dgm:pt modelId="{C3F0BBA5-2DD8-4DDC-98AD-79F6839ECD33}" type="sibTrans" cxnId="{1D48AC3F-5AD9-41E1-B4B1-7E3D08AFF3A6}">
      <dgm:prSet/>
      <dgm:spPr/>
      <dgm:t>
        <a:bodyPr/>
        <a:lstStyle/>
        <a:p>
          <a:endParaRPr lang="en-GB"/>
        </a:p>
      </dgm:t>
    </dgm:pt>
    <dgm:pt modelId="{5F043A26-A7F5-4458-ACE2-7F91A97B1351}">
      <dgm:prSet phldrT="[Text]"/>
      <dgm:spPr>
        <a:solidFill>
          <a:srgbClr val="7030A0"/>
        </a:solidFill>
      </dgm:spPr>
      <dgm:t>
        <a:bodyPr/>
        <a:lstStyle/>
        <a:p>
          <a:r>
            <a:rPr lang="en-GB" dirty="0"/>
            <a:t>Managing moral distress</a:t>
          </a:r>
        </a:p>
      </dgm:t>
    </dgm:pt>
    <dgm:pt modelId="{A864B473-7565-4E84-93BD-D24E147E3EC6}" type="parTrans" cxnId="{6C158784-1E27-4BA0-B394-B3916DBD9130}">
      <dgm:prSet/>
      <dgm:spPr/>
      <dgm:t>
        <a:bodyPr/>
        <a:lstStyle/>
        <a:p>
          <a:endParaRPr lang="en-GB"/>
        </a:p>
      </dgm:t>
    </dgm:pt>
    <dgm:pt modelId="{A1924B7E-1324-4BE7-BFA3-944568117BFC}" type="sibTrans" cxnId="{6C158784-1E27-4BA0-B394-B3916DBD9130}">
      <dgm:prSet/>
      <dgm:spPr/>
      <dgm:t>
        <a:bodyPr/>
        <a:lstStyle/>
        <a:p>
          <a:endParaRPr lang="en-GB"/>
        </a:p>
      </dgm:t>
    </dgm:pt>
    <dgm:pt modelId="{0CFAB573-DB07-4169-A70F-676F88DA7B19}">
      <dgm:prSet phldrT="[Text]"/>
      <dgm:spPr>
        <a:solidFill>
          <a:srgbClr val="92D050"/>
        </a:solidFill>
      </dgm:spPr>
      <dgm:t>
        <a:bodyPr/>
        <a:lstStyle/>
        <a:p>
          <a:r>
            <a:rPr lang="en-GB" dirty="0"/>
            <a:t>Moral comfort</a:t>
          </a:r>
        </a:p>
      </dgm:t>
    </dgm:pt>
    <dgm:pt modelId="{A60944A1-F1E5-4F3B-82A3-10378A213FFE}" type="parTrans" cxnId="{14B3B4FC-1DB8-4EBC-AA84-9FD5EA3132C2}">
      <dgm:prSet/>
      <dgm:spPr/>
      <dgm:t>
        <a:bodyPr/>
        <a:lstStyle/>
        <a:p>
          <a:endParaRPr lang="en-GB"/>
        </a:p>
      </dgm:t>
    </dgm:pt>
    <dgm:pt modelId="{F721423C-B149-4CA9-899E-21794D959CF9}" type="sibTrans" cxnId="{14B3B4FC-1DB8-4EBC-AA84-9FD5EA3132C2}">
      <dgm:prSet/>
      <dgm:spPr/>
      <dgm:t>
        <a:bodyPr/>
        <a:lstStyle/>
        <a:p>
          <a:endParaRPr lang="en-GB"/>
        </a:p>
      </dgm:t>
    </dgm:pt>
    <dgm:pt modelId="{5F1913EB-8301-4F5D-AB75-216869262F7A}" type="pres">
      <dgm:prSet presAssocID="{83AB73CA-E3F1-4490-B78B-5A559A4B19DA}" presName="Name0" presStyleCnt="0">
        <dgm:presLayoutVars>
          <dgm:chMax val="1"/>
          <dgm:chPref val="1"/>
        </dgm:presLayoutVars>
      </dgm:prSet>
      <dgm:spPr/>
    </dgm:pt>
    <dgm:pt modelId="{CB8E0D5E-F9DE-4171-960F-C82AE815C162}" type="pres">
      <dgm:prSet presAssocID="{9E85D1AA-BA8A-44CE-BF09-8C5DBE5D15AA}" presName="Parent" presStyleLbl="node0" presStyleIdx="0" presStyleCnt="1">
        <dgm:presLayoutVars>
          <dgm:chMax val="5"/>
          <dgm:chPref val="5"/>
        </dgm:presLayoutVars>
      </dgm:prSet>
      <dgm:spPr/>
    </dgm:pt>
    <dgm:pt modelId="{C4F180CE-3068-47AC-898F-5E8A3D1903B2}" type="pres">
      <dgm:prSet presAssocID="{9E85D1AA-BA8A-44CE-BF09-8C5DBE5D15AA}" presName="Accent1" presStyleLbl="node1" presStyleIdx="0" presStyleCnt="17"/>
      <dgm:spPr/>
    </dgm:pt>
    <dgm:pt modelId="{A6D03D35-BA57-4BEE-A396-38A321311E82}" type="pres">
      <dgm:prSet presAssocID="{9E85D1AA-BA8A-44CE-BF09-8C5DBE5D15AA}" presName="Accent2" presStyleLbl="node1" presStyleIdx="1" presStyleCnt="17"/>
      <dgm:spPr>
        <a:solidFill>
          <a:srgbClr val="669900"/>
        </a:solidFill>
      </dgm:spPr>
    </dgm:pt>
    <dgm:pt modelId="{EED30537-627D-4811-B28F-AA4700984A87}" type="pres">
      <dgm:prSet presAssocID="{9E85D1AA-BA8A-44CE-BF09-8C5DBE5D15AA}" presName="Accent3" presStyleLbl="node1" presStyleIdx="2" presStyleCnt="17"/>
      <dgm:spPr>
        <a:solidFill>
          <a:srgbClr val="FFFF00"/>
        </a:solidFill>
      </dgm:spPr>
    </dgm:pt>
    <dgm:pt modelId="{2D1DCF9E-06C1-4364-BDDD-78C9C9206173}" type="pres">
      <dgm:prSet presAssocID="{9E85D1AA-BA8A-44CE-BF09-8C5DBE5D15AA}" presName="Accent4" presStyleLbl="node1" presStyleIdx="3" presStyleCnt="17"/>
      <dgm:spPr>
        <a:solidFill>
          <a:srgbClr val="FF33CC"/>
        </a:solidFill>
      </dgm:spPr>
    </dgm:pt>
    <dgm:pt modelId="{2FD11F6C-F52F-4BD8-B44D-F6C745A20A16}" type="pres">
      <dgm:prSet presAssocID="{9E85D1AA-BA8A-44CE-BF09-8C5DBE5D15AA}" presName="Accent5" presStyleLbl="node1" presStyleIdx="4" presStyleCnt="17"/>
      <dgm:spPr/>
    </dgm:pt>
    <dgm:pt modelId="{58E4D7A6-19E7-43C6-89B7-696843F2223E}" type="pres">
      <dgm:prSet presAssocID="{9E85D1AA-BA8A-44CE-BF09-8C5DBE5D15AA}" presName="Accent6" presStyleLbl="node1" presStyleIdx="5" presStyleCnt="17"/>
      <dgm:spPr/>
    </dgm:pt>
    <dgm:pt modelId="{1D091667-5EC7-4528-BEAB-5A968265E8E6}" type="pres">
      <dgm:prSet presAssocID="{69C1DB64-7D71-4290-ABBC-66349474F7FE}" presName="Child1" presStyleLbl="node1" presStyleIdx="6" presStyleCnt="17" custLinFactNeighborX="-11849" custLinFactNeighborY="-33969">
        <dgm:presLayoutVars>
          <dgm:chMax val="0"/>
          <dgm:chPref val="0"/>
        </dgm:presLayoutVars>
      </dgm:prSet>
      <dgm:spPr/>
    </dgm:pt>
    <dgm:pt modelId="{E41261BD-7765-4186-9147-0ECECC7974CA}" type="pres">
      <dgm:prSet presAssocID="{69C1DB64-7D71-4290-ABBC-66349474F7FE}" presName="Accent7" presStyleCnt="0"/>
      <dgm:spPr/>
    </dgm:pt>
    <dgm:pt modelId="{E23B104A-E5AA-4B27-88DB-0DDDA96EB3CF}" type="pres">
      <dgm:prSet presAssocID="{69C1DB64-7D71-4290-ABBC-66349474F7FE}" presName="AccentHold1" presStyleLbl="node1" presStyleIdx="7" presStyleCnt="17"/>
      <dgm:spPr/>
    </dgm:pt>
    <dgm:pt modelId="{63205539-1E7C-44F5-9D40-1C15593C20B6}" type="pres">
      <dgm:prSet presAssocID="{69C1DB64-7D71-4290-ABBC-66349474F7FE}" presName="Accent8" presStyleCnt="0"/>
      <dgm:spPr/>
    </dgm:pt>
    <dgm:pt modelId="{8033787B-F123-4218-96FF-FC8D16EA1983}" type="pres">
      <dgm:prSet presAssocID="{69C1DB64-7D71-4290-ABBC-66349474F7FE}" presName="AccentHold2" presStyleLbl="node1" presStyleIdx="8" presStyleCnt="17"/>
      <dgm:spPr>
        <a:solidFill>
          <a:srgbClr val="3366FF"/>
        </a:solidFill>
      </dgm:spPr>
    </dgm:pt>
    <dgm:pt modelId="{68435CF1-2FDC-4108-AD0E-B66EA8A54B0A}" type="pres">
      <dgm:prSet presAssocID="{7416E7D8-59C5-4284-963F-B9A163329B4E}" presName="Child2" presStyleLbl="node1" presStyleIdx="9" presStyleCnt="17">
        <dgm:presLayoutVars>
          <dgm:chMax val="0"/>
          <dgm:chPref val="0"/>
        </dgm:presLayoutVars>
      </dgm:prSet>
      <dgm:spPr/>
    </dgm:pt>
    <dgm:pt modelId="{84E6D530-CC17-4A12-B32F-4787BE6F33EA}" type="pres">
      <dgm:prSet presAssocID="{7416E7D8-59C5-4284-963F-B9A163329B4E}" presName="Accent9" presStyleCnt="0"/>
      <dgm:spPr/>
    </dgm:pt>
    <dgm:pt modelId="{1A1A543E-7DCA-4497-9278-4D35F8645085}" type="pres">
      <dgm:prSet presAssocID="{7416E7D8-59C5-4284-963F-B9A163329B4E}" presName="AccentHold1" presStyleLbl="node1" presStyleIdx="10" presStyleCnt="17"/>
      <dgm:spPr>
        <a:solidFill>
          <a:srgbClr val="FF0000"/>
        </a:solidFill>
      </dgm:spPr>
    </dgm:pt>
    <dgm:pt modelId="{71924F85-3FC8-4384-8F40-E4390C856A1B}" type="pres">
      <dgm:prSet presAssocID="{7416E7D8-59C5-4284-963F-B9A163329B4E}" presName="Accent10" presStyleCnt="0"/>
      <dgm:spPr/>
    </dgm:pt>
    <dgm:pt modelId="{E617BE10-1F33-41CD-9285-62CF7A22B077}" type="pres">
      <dgm:prSet presAssocID="{7416E7D8-59C5-4284-963F-B9A163329B4E}" presName="AccentHold2" presStyleLbl="node1" presStyleIdx="11" presStyleCnt="17"/>
      <dgm:spPr/>
    </dgm:pt>
    <dgm:pt modelId="{A2ACFB84-5C73-4388-82CB-7E1D53094748}" type="pres">
      <dgm:prSet presAssocID="{7416E7D8-59C5-4284-963F-B9A163329B4E}" presName="Accent11" presStyleCnt="0"/>
      <dgm:spPr/>
    </dgm:pt>
    <dgm:pt modelId="{EC262FE9-07D1-4FDB-BD74-D4FDF28BB12D}" type="pres">
      <dgm:prSet presAssocID="{7416E7D8-59C5-4284-963F-B9A163329B4E}" presName="AccentHold3" presStyleLbl="node1" presStyleIdx="12" presStyleCnt="17"/>
      <dgm:spPr/>
    </dgm:pt>
    <dgm:pt modelId="{7677CE15-213E-4E4E-8DD5-9B013ADC05D4}" type="pres">
      <dgm:prSet presAssocID="{5F043A26-A7F5-4458-ACE2-7F91A97B1351}" presName="Child3" presStyleLbl="node1" presStyleIdx="13" presStyleCnt="17">
        <dgm:presLayoutVars>
          <dgm:chMax val="0"/>
          <dgm:chPref val="0"/>
        </dgm:presLayoutVars>
      </dgm:prSet>
      <dgm:spPr/>
    </dgm:pt>
    <dgm:pt modelId="{1B5306F8-E872-47E2-9016-93E2F8F6EF1D}" type="pres">
      <dgm:prSet presAssocID="{5F043A26-A7F5-4458-ACE2-7F91A97B1351}" presName="Accent12" presStyleCnt="0"/>
      <dgm:spPr/>
    </dgm:pt>
    <dgm:pt modelId="{F046663C-598D-4C91-BDBC-E34470B2E3C1}" type="pres">
      <dgm:prSet presAssocID="{5F043A26-A7F5-4458-ACE2-7F91A97B1351}" presName="AccentHold1" presStyleLbl="node1" presStyleIdx="14" presStyleCnt="17"/>
      <dgm:spPr/>
    </dgm:pt>
    <dgm:pt modelId="{75C059FE-F2E7-477F-B946-6A170625DBAD}" type="pres">
      <dgm:prSet presAssocID="{0CFAB573-DB07-4169-A70F-676F88DA7B19}" presName="Child4" presStyleLbl="node1" presStyleIdx="15" presStyleCnt="17">
        <dgm:presLayoutVars>
          <dgm:chMax val="0"/>
          <dgm:chPref val="0"/>
        </dgm:presLayoutVars>
      </dgm:prSet>
      <dgm:spPr/>
    </dgm:pt>
    <dgm:pt modelId="{9602428C-186B-4BAE-8D23-AC3DEDE28181}" type="pres">
      <dgm:prSet presAssocID="{0CFAB573-DB07-4169-A70F-676F88DA7B19}" presName="Accent13" presStyleCnt="0"/>
      <dgm:spPr/>
    </dgm:pt>
    <dgm:pt modelId="{8FF083AA-F91E-4FB2-84DA-844643656B71}" type="pres">
      <dgm:prSet presAssocID="{0CFAB573-DB07-4169-A70F-676F88DA7B19}" presName="AccentHold1" presStyleLbl="node1" presStyleIdx="16" presStyleCnt="17"/>
      <dgm:spPr/>
    </dgm:pt>
  </dgm:ptLst>
  <dgm:cxnLst>
    <dgm:cxn modelId="{1CF42A06-B869-4CDC-9FE4-46F98E40A748}" type="presOf" srcId="{9E85D1AA-BA8A-44CE-BF09-8C5DBE5D15AA}" destId="{CB8E0D5E-F9DE-4171-960F-C82AE815C162}" srcOrd="0" destOrd="0" presId="urn:microsoft.com/office/officeart/2009/3/layout/CircleRelationship"/>
    <dgm:cxn modelId="{64A4A41D-D163-4729-832B-13638D37B6BA}" type="presOf" srcId="{69C1DB64-7D71-4290-ABBC-66349474F7FE}" destId="{1D091667-5EC7-4528-BEAB-5A968265E8E6}" srcOrd="0" destOrd="0" presId="urn:microsoft.com/office/officeart/2009/3/layout/CircleRelationship"/>
    <dgm:cxn modelId="{AFB4C634-6A21-4E15-AA46-7D0551C3BC75}" srcId="{83AB73CA-E3F1-4490-B78B-5A559A4B19DA}" destId="{9E85D1AA-BA8A-44CE-BF09-8C5DBE5D15AA}" srcOrd="0" destOrd="0" parTransId="{57C2B7A2-AF5E-411D-AE36-FB95D2925609}" sibTransId="{1A90BCED-E21A-424E-93E3-CE555498CB18}"/>
    <dgm:cxn modelId="{1D48AC3F-5AD9-41E1-B4B1-7E3D08AFF3A6}" srcId="{9E85D1AA-BA8A-44CE-BF09-8C5DBE5D15AA}" destId="{7416E7D8-59C5-4284-963F-B9A163329B4E}" srcOrd="1" destOrd="0" parTransId="{86DCC4B6-A694-434D-9FB7-84029F8073C9}" sibTransId="{C3F0BBA5-2DD8-4DDC-98AD-79F6839ECD33}"/>
    <dgm:cxn modelId="{6C158784-1E27-4BA0-B394-B3916DBD9130}" srcId="{9E85D1AA-BA8A-44CE-BF09-8C5DBE5D15AA}" destId="{5F043A26-A7F5-4458-ACE2-7F91A97B1351}" srcOrd="2" destOrd="0" parTransId="{A864B473-7565-4E84-93BD-D24E147E3EC6}" sibTransId="{A1924B7E-1324-4BE7-BFA3-944568117BFC}"/>
    <dgm:cxn modelId="{B4DA9585-56C3-4363-9E92-2A2897329262}" type="presOf" srcId="{7416E7D8-59C5-4284-963F-B9A163329B4E}" destId="{68435CF1-2FDC-4108-AD0E-B66EA8A54B0A}" srcOrd="0" destOrd="0" presId="urn:microsoft.com/office/officeart/2009/3/layout/CircleRelationship"/>
    <dgm:cxn modelId="{25D381AE-39FA-46E6-91EA-1B25A7962259}" type="presOf" srcId="{5F043A26-A7F5-4458-ACE2-7F91A97B1351}" destId="{7677CE15-213E-4E4E-8DD5-9B013ADC05D4}" srcOrd="0" destOrd="0" presId="urn:microsoft.com/office/officeart/2009/3/layout/CircleRelationship"/>
    <dgm:cxn modelId="{AD5D3BCF-DD7D-4733-A70E-784327EA3EAB}" type="presOf" srcId="{83AB73CA-E3F1-4490-B78B-5A559A4B19DA}" destId="{5F1913EB-8301-4F5D-AB75-216869262F7A}" srcOrd="0" destOrd="0" presId="urn:microsoft.com/office/officeart/2009/3/layout/CircleRelationship"/>
    <dgm:cxn modelId="{26DF04D0-B246-4561-8441-F7AD0EC9A517}" type="presOf" srcId="{0CFAB573-DB07-4169-A70F-676F88DA7B19}" destId="{75C059FE-F2E7-477F-B946-6A170625DBAD}" srcOrd="0" destOrd="0" presId="urn:microsoft.com/office/officeart/2009/3/layout/CircleRelationship"/>
    <dgm:cxn modelId="{B55E5AEE-29DF-44C4-87D6-C54CE721A0DF}" srcId="{9E85D1AA-BA8A-44CE-BF09-8C5DBE5D15AA}" destId="{69C1DB64-7D71-4290-ABBC-66349474F7FE}" srcOrd="0" destOrd="0" parTransId="{8CB2A532-5E6B-4D2A-A823-3D5F6B89560D}" sibTransId="{68611485-1E78-4365-8FAF-85B89EA80308}"/>
    <dgm:cxn modelId="{14B3B4FC-1DB8-4EBC-AA84-9FD5EA3132C2}" srcId="{9E85D1AA-BA8A-44CE-BF09-8C5DBE5D15AA}" destId="{0CFAB573-DB07-4169-A70F-676F88DA7B19}" srcOrd="3" destOrd="0" parTransId="{A60944A1-F1E5-4F3B-82A3-10378A213FFE}" sibTransId="{F721423C-B149-4CA9-899E-21794D959CF9}"/>
    <dgm:cxn modelId="{2A0EED96-8EBC-4A06-883D-F5C24E3CC8B5}" type="presParOf" srcId="{5F1913EB-8301-4F5D-AB75-216869262F7A}" destId="{CB8E0D5E-F9DE-4171-960F-C82AE815C162}" srcOrd="0" destOrd="0" presId="urn:microsoft.com/office/officeart/2009/3/layout/CircleRelationship"/>
    <dgm:cxn modelId="{877FB16E-9976-4D3C-B014-02FC7D604F19}" type="presParOf" srcId="{5F1913EB-8301-4F5D-AB75-216869262F7A}" destId="{C4F180CE-3068-47AC-898F-5E8A3D1903B2}" srcOrd="1" destOrd="0" presId="urn:microsoft.com/office/officeart/2009/3/layout/CircleRelationship"/>
    <dgm:cxn modelId="{F1027C96-0F74-4E3D-9D1A-72BEFEE76689}" type="presParOf" srcId="{5F1913EB-8301-4F5D-AB75-216869262F7A}" destId="{A6D03D35-BA57-4BEE-A396-38A321311E82}" srcOrd="2" destOrd="0" presId="urn:microsoft.com/office/officeart/2009/3/layout/CircleRelationship"/>
    <dgm:cxn modelId="{FB5448E6-CFD4-46C1-BEBA-1DC83571ED66}" type="presParOf" srcId="{5F1913EB-8301-4F5D-AB75-216869262F7A}" destId="{EED30537-627D-4811-B28F-AA4700984A87}" srcOrd="3" destOrd="0" presId="urn:microsoft.com/office/officeart/2009/3/layout/CircleRelationship"/>
    <dgm:cxn modelId="{490DE8F2-0CE4-48A2-B908-1C3329E8C94A}" type="presParOf" srcId="{5F1913EB-8301-4F5D-AB75-216869262F7A}" destId="{2D1DCF9E-06C1-4364-BDDD-78C9C9206173}" srcOrd="4" destOrd="0" presId="urn:microsoft.com/office/officeart/2009/3/layout/CircleRelationship"/>
    <dgm:cxn modelId="{9B99A10C-BC53-4781-B266-B673E0C1B1D4}" type="presParOf" srcId="{5F1913EB-8301-4F5D-AB75-216869262F7A}" destId="{2FD11F6C-F52F-4BD8-B44D-F6C745A20A16}" srcOrd="5" destOrd="0" presId="urn:microsoft.com/office/officeart/2009/3/layout/CircleRelationship"/>
    <dgm:cxn modelId="{0A79071A-4CE4-4015-8A57-729A9BF36062}" type="presParOf" srcId="{5F1913EB-8301-4F5D-AB75-216869262F7A}" destId="{58E4D7A6-19E7-43C6-89B7-696843F2223E}" srcOrd="6" destOrd="0" presId="urn:microsoft.com/office/officeart/2009/3/layout/CircleRelationship"/>
    <dgm:cxn modelId="{6DA5060F-41CB-45E2-95B9-F91C6A1122BD}" type="presParOf" srcId="{5F1913EB-8301-4F5D-AB75-216869262F7A}" destId="{1D091667-5EC7-4528-BEAB-5A968265E8E6}" srcOrd="7" destOrd="0" presId="urn:microsoft.com/office/officeart/2009/3/layout/CircleRelationship"/>
    <dgm:cxn modelId="{26325948-5839-4698-8C6C-F8D1A9CA5D8A}" type="presParOf" srcId="{5F1913EB-8301-4F5D-AB75-216869262F7A}" destId="{E41261BD-7765-4186-9147-0ECECC7974CA}" srcOrd="8" destOrd="0" presId="urn:microsoft.com/office/officeart/2009/3/layout/CircleRelationship"/>
    <dgm:cxn modelId="{AA2B6D8B-7501-48AB-A0E6-562EA1B003F5}" type="presParOf" srcId="{E41261BD-7765-4186-9147-0ECECC7974CA}" destId="{E23B104A-E5AA-4B27-88DB-0DDDA96EB3CF}" srcOrd="0" destOrd="0" presId="urn:microsoft.com/office/officeart/2009/3/layout/CircleRelationship"/>
    <dgm:cxn modelId="{FC8CBA53-DBA2-4DF6-B87B-D910A86BD5E5}" type="presParOf" srcId="{5F1913EB-8301-4F5D-AB75-216869262F7A}" destId="{63205539-1E7C-44F5-9D40-1C15593C20B6}" srcOrd="9" destOrd="0" presId="urn:microsoft.com/office/officeart/2009/3/layout/CircleRelationship"/>
    <dgm:cxn modelId="{DEA9A06B-E8B8-45A4-B92C-1407A1805D01}" type="presParOf" srcId="{63205539-1E7C-44F5-9D40-1C15593C20B6}" destId="{8033787B-F123-4218-96FF-FC8D16EA1983}" srcOrd="0" destOrd="0" presId="urn:microsoft.com/office/officeart/2009/3/layout/CircleRelationship"/>
    <dgm:cxn modelId="{4A9FC28E-464F-45D8-91B8-0F2D2E38AD34}" type="presParOf" srcId="{5F1913EB-8301-4F5D-AB75-216869262F7A}" destId="{68435CF1-2FDC-4108-AD0E-B66EA8A54B0A}" srcOrd="10" destOrd="0" presId="urn:microsoft.com/office/officeart/2009/3/layout/CircleRelationship"/>
    <dgm:cxn modelId="{D9DEA559-B809-49B7-BEE4-AACFED7693B5}" type="presParOf" srcId="{5F1913EB-8301-4F5D-AB75-216869262F7A}" destId="{84E6D530-CC17-4A12-B32F-4787BE6F33EA}" srcOrd="11" destOrd="0" presId="urn:microsoft.com/office/officeart/2009/3/layout/CircleRelationship"/>
    <dgm:cxn modelId="{0EA67B7B-901B-4248-A06C-EEE39B87B75E}" type="presParOf" srcId="{84E6D530-CC17-4A12-B32F-4787BE6F33EA}" destId="{1A1A543E-7DCA-4497-9278-4D35F8645085}" srcOrd="0" destOrd="0" presId="urn:microsoft.com/office/officeart/2009/3/layout/CircleRelationship"/>
    <dgm:cxn modelId="{CCC76D94-861C-4B36-926A-ED2F759ADAB9}" type="presParOf" srcId="{5F1913EB-8301-4F5D-AB75-216869262F7A}" destId="{71924F85-3FC8-4384-8F40-E4390C856A1B}" srcOrd="12" destOrd="0" presId="urn:microsoft.com/office/officeart/2009/3/layout/CircleRelationship"/>
    <dgm:cxn modelId="{9034534C-F6F4-48F1-86BF-8A787ACE3353}" type="presParOf" srcId="{71924F85-3FC8-4384-8F40-E4390C856A1B}" destId="{E617BE10-1F33-41CD-9285-62CF7A22B077}" srcOrd="0" destOrd="0" presId="urn:microsoft.com/office/officeart/2009/3/layout/CircleRelationship"/>
    <dgm:cxn modelId="{55E1A932-B23D-4319-9AD3-DAB006219EA5}" type="presParOf" srcId="{5F1913EB-8301-4F5D-AB75-216869262F7A}" destId="{A2ACFB84-5C73-4388-82CB-7E1D53094748}" srcOrd="13" destOrd="0" presId="urn:microsoft.com/office/officeart/2009/3/layout/CircleRelationship"/>
    <dgm:cxn modelId="{99E78D9D-19D2-4386-800A-F71CB1C0F1E2}" type="presParOf" srcId="{A2ACFB84-5C73-4388-82CB-7E1D53094748}" destId="{EC262FE9-07D1-4FDB-BD74-D4FDF28BB12D}" srcOrd="0" destOrd="0" presId="urn:microsoft.com/office/officeart/2009/3/layout/CircleRelationship"/>
    <dgm:cxn modelId="{7AAF2963-F681-401A-A014-23E6AB10BC7C}" type="presParOf" srcId="{5F1913EB-8301-4F5D-AB75-216869262F7A}" destId="{7677CE15-213E-4E4E-8DD5-9B013ADC05D4}" srcOrd="14" destOrd="0" presId="urn:microsoft.com/office/officeart/2009/3/layout/CircleRelationship"/>
    <dgm:cxn modelId="{DF170F8B-9CB4-422A-A02F-29D0CE41D68C}" type="presParOf" srcId="{5F1913EB-8301-4F5D-AB75-216869262F7A}" destId="{1B5306F8-E872-47E2-9016-93E2F8F6EF1D}" srcOrd="15" destOrd="0" presId="urn:microsoft.com/office/officeart/2009/3/layout/CircleRelationship"/>
    <dgm:cxn modelId="{54BAFB0A-5121-448D-B087-390AA307A37B}" type="presParOf" srcId="{1B5306F8-E872-47E2-9016-93E2F8F6EF1D}" destId="{F046663C-598D-4C91-BDBC-E34470B2E3C1}" srcOrd="0" destOrd="0" presId="urn:microsoft.com/office/officeart/2009/3/layout/CircleRelationship"/>
    <dgm:cxn modelId="{0D648216-2F3C-4B4D-A255-E6E5A399826C}" type="presParOf" srcId="{5F1913EB-8301-4F5D-AB75-216869262F7A}" destId="{75C059FE-F2E7-477F-B946-6A170625DBAD}" srcOrd="16" destOrd="0" presId="urn:microsoft.com/office/officeart/2009/3/layout/CircleRelationship"/>
    <dgm:cxn modelId="{AB822315-922C-4183-BC9D-A1D140905103}" type="presParOf" srcId="{5F1913EB-8301-4F5D-AB75-216869262F7A}" destId="{9602428C-186B-4BAE-8D23-AC3DEDE28181}" srcOrd="17" destOrd="0" presId="urn:microsoft.com/office/officeart/2009/3/layout/CircleRelationship"/>
    <dgm:cxn modelId="{C8E92813-CDF9-4B5C-A2F2-B1A9E4D5E0B2}" type="presParOf" srcId="{9602428C-186B-4BAE-8D23-AC3DEDE28181}" destId="{8FF083AA-F91E-4FB2-84DA-844643656B71}"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E0D5E-F9DE-4171-960F-C82AE815C162}">
      <dsp:nvSpPr>
        <dsp:cNvPr id="0" name=""/>
        <dsp:cNvSpPr/>
      </dsp:nvSpPr>
      <dsp:spPr>
        <a:xfrm>
          <a:off x="1759459" y="194415"/>
          <a:ext cx="4258485" cy="4258716"/>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Moral distress</a:t>
          </a:r>
        </a:p>
      </dsp:txBody>
      <dsp:txXfrm>
        <a:off x="2383100" y="818090"/>
        <a:ext cx="3011203" cy="3011366"/>
      </dsp:txXfrm>
    </dsp:sp>
    <dsp:sp modelId="{C4F180CE-3068-47AC-898F-5E8A3D1903B2}">
      <dsp:nvSpPr>
        <dsp:cNvPr id="0" name=""/>
        <dsp:cNvSpPr/>
      </dsp:nvSpPr>
      <dsp:spPr>
        <a:xfrm>
          <a:off x="4189635" y="0"/>
          <a:ext cx="473456" cy="473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3D35-BA57-4BEE-A396-38A321311E82}">
      <dsp:nvSpPr>
        <dsp:cNvPr id="0" name=""/>
        <dsp:cNvSpPr/>
      </dsp:nvSpPr>
      <dsp:spPr>
        <a:xfrm>
          <a:off x="3068889" y="4136729"/>
          <a:ext cx="343299" cy="343086"/>
        </a:xfrm>
        <a:prstGeom prst="ellipse">
          <a:avLst/>
        </a:prstGeom>
        <a:solidFill>
          <a:srgbClr val="6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30537-627D-4811-B28F-AA4700984A87}">
      <dsp:nvSpPr>
        <dsp:cNvPr id="0" name=""/>
        <dsp:cNvSpPr/>
      </dsp:nvSpPr>
      <dsp:spPr>
        <a:xfrm>
          <a:off x="6292236" y="1922553"/>
          <a:ext cx="343299" cy="343086"/>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DCF9E-06C1-4364-BDDD-78C9C9206173}">
      <dsp:nvSpPr>
        <dsp:cNvPr id="0" name=""/>
        <dsp:cNvSpPr/>
      </dsp:nvSpPr>
      <dsp:spPr>
        <a:xfrm>
          <a:off x="4651736" y="4501417"/>
          <a:ext cx="473456" cy="473967"/>
        </a:xfrm>
        <a:prstGeom prst="ellipse">
          <a:avLst/>
        </a:prstGeom>
        <a:solidFill>
          <a:srgbClr val="FF3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11F6C-F52F-4BD8-B44D-F6C745A20A16}">
      <dsp:nvSpPr>
        <dsp:cNvPr id="0" name=""/>
        <dsp:cNvSpPr/>
      </dsp:nvSpPr>
      <dsp:spPr>
        <a:xfrm>
          <a:off x="3164978" y="672830"/>
          <a:ext cx="343299" cy="343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4D7A6-19E7-43C6-89B7-696843F2223E}">
      <dsp:nvSpPr>
        <dsp:cNvPr id="0" name=""/>
        <dsp:cNvSpPr/>
      </dsp:nvSpPr>
      <dsp:spPr>
        <a:xfrm>
          <a:off x="2084415" y="2637316"/>
          <a:ext cx="343299" cy="343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91667-5EC7-4528-BEAB-5A968265E8E6}">
      <dsp:nvSpPr>
        <dsp:cNvPr id="0" name=""/>
        <dsp:cNvSpPr/>
      </dsp:nvSpPr>
      <dsp:spPr>
        <a:xfrm>
          <a:off x="223044" y="374437"/>
          <a:ext cx="1731347" cy="173131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Infection control and values</a:t>
          </a:r>
        </a:p>
      </dsp:txBody>
      <dsp:txXfrm>
        <a:off x="476594" y="627982"/>
        <a:ext cx="1224247" cy="1224224"/>
      </dsp:txXfrm>
    </dsp:sp>
    <dsp:sp modelId="{E23B104A-E5AA-4B27-88DB-0DDDA96EB3CF}">
      <dsp:nvSpPr>
        <dsp:cNvPr id="0" name=""/>
        <dsp:cNvSpPr/>
      </dsp:nvSpPr>
      <dsp:spPr>
        <a:xfrm>
          <a:off x="3710938" y="688078"/>
          <a:ext cx="473456" cy="473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3787B-F123-4218-96FF-FC8D16EA1983}">
      <dsp:nvSpPr>
        <dsp:cNvPr id="0" name=""/>
        <dsp:cNvSpPr/>
      </dsp:nvSpPr>
      <dsp:spPr>
        <a:xfrm>
          <a:off x="591542" y="3200867"/>
          <a:ext cx="856064" cy="856444"/>
        </a:xfrm>
        <a:prstGeom prst="ellipse">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35CF1-2FDC-4108-AD0E-B66EA8A54B0A}">
      <dsp:nvSpPr>
        <dsp:cNvPr id="0" name=""/>
        <dsp:cNvSpPr/>
      </dsp:nvSpPr>
      <dsp:spPr>
        <a:xfrm>
          <a:off x="6455587" y="148035"/>
          <a:ext cx="1731347" cy="173131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Moral injuries</a:t>
          </a:r>
        </a:p>
      </dsp:txBody>
      <dsp:txXfrm>
        <a:off x="6709137" y="401580"/>
        <a:ext cx="1224247" cy="1224224"/>
      </dsp:txXfrm>
    </dsp:sp>
    <dsp:sp modelId="{1A1A543E-7DCA-4497-9278-4D35F8645085}">
      <dsp:nvSpPr>
        <dsp:cNvPr id="0" name=""/>
        <dsp:cNvSpPr/>
      </dsp:nvSpPr>
      <dsp:spPr>
        <a:xfrm>
          <a:off x="5682508" y="1343754"/>
          <a:ext cx="473456" cy="47396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7BE10-1F33-41CD-9285-62CF7A22B077}">
      <dsp:nvSpPr>
        <dsp:cNvPr id="0" name=""/>
        <dsp:cNvSpPr/>
      </dsp:nvSpPr>
      <dsp:spPr>
        <a:xfrm>
          <a:off x="265714" y="4219960"/>
          <a:ext cx="343299" cy="343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62FE9-07D1-4FDB-BD74-D4FDF28BB12D}">
      <dsp:nvSpPr>
        <dsp:cNvPr id="0" name=""/>
        <dsp:cNvSpPr/>
      </dsp:nvSpPr>
      <dsp:spPr>
        <a:xfrm>
          <a:off x="3686479" y="3731380"/>
          <a:ext cx="343299" cy="343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7CE15-213E-4E4E-8DD5-9B013ADC05D4}">
      <dsp:nvSpPr>
        <dsp:cNvPr id="0" name=""/>
        <dsp:cNvSpPr/>
      </dsp:nvSpPr>
      <dsp:spPr>
        <a:xfrm>
          <a:off x="7269722" y="3140509"/>
          <a:ext cx="1731347" cy="173131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Managing moral distress</a:t>
          </a:r>
        </a:p>
      </dsp:txBody>
      <dsp:txXfrm>
        <a:off x="7523272" y="3394054"/>
        <a:ext cx="1224247" cy="1224224"/>
      </dsp:txXfrm>
    </dsp:sp>
    <dsp:sp modelId="{F046663C-598D-4C91-BDBC-E34470B2E3C1}">
      <dsp:nvSpPr>
        <dsp:cNvPr id="0" name=""/>
        <dsp:cNvSpPr/>
      </dsp:nvSpPr>
      <dsp:spPr>
        <a:xfrm>
          <a:off x="6781415" y="3080151"/>
          <a:ext cx="343299" cy="343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059FE-F2E7-477F-B946-6A170625DBAD}">
      <dsp:nvSpPr>
        <dsp:cNvPr id="0" name=""/>
        <dsp:cNvSpPr/>
      </dsp:nvSpPr>
      <dsp:spPr>
        <a:xfrm>
          <a:off x="2300178" y="4622133"/>
          <a:ext cx="1731347" cy="173131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Moral comfort</a:t>
          </a:r>
        </a:p>
      </dsp:txBody>
      <dsp:txXfrm>
        <a:off x="2553728" y="4875678"/>
        <a:ext cx="1224247" cy="1224224"/>
      </dsp:txXfrm>
    </dsp:sp>
    <dsp:sp modelId="{8FF083AA-F91E-4FB2-84DA-844643656B71}">
      <dsp:nvSpPr>
        <dsp:cNvPr id="0" name=""/>
        <dsp:cNvSpPr/>
      </dsp:nvSpPr>
      <dsp:spPr>
        <a:xfrm>
          <a:off x="3846336" y="4563681"/>
          <a:ext cx="343299" cy="343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2F3E7-441F-477B-9032-3EE7BEB30DA2}" type="datetimeFigureOut">
              <a:rPr lang="en-GB" smtClean="0"/>
              <a:t>21/10/2022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2F0C5-9915-4C9D-B9C1-C3246B8D4C90}" type="slidenum">
              <a:rPr lang="en-GB" smtClean="0"/>
              <a:t>‹#›</a:t>
            </a:fld>
            <a:endParaRPr lang="en-GB"/>
          </a:p>
        </p:txBody>
      </p:sp>
    </p:spTree>
    <p:extLst>
      <p:ext uri="{BB962C8B-B14F-4D97-AF65-F5344CB8AC3E}">
        <p14:creationId xmlns:p14="http://schemas.microsoft.com/office/powerpoint/2010/main" val="83795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F22F0C5-9915-4C9D-B9C1-C3246B8D4C90}" type="slidenum">
              <a:rPr lang="en-GB" smtClean="0"/>
              <a:t>1</a:t>
            </a:fld>
            <a:endParaRPr lang="en-GB"/>
          </a:p>
        </p:txBody>
      </p:sp>
    </p:spTree>
    <p:extLst>
      <p:ext uri="{BB962C8B-B14F-4D97-AF65-F5344CB8AC3E}">
        <p14:creationId xmlns:p14="http://schemas.microsoft.com/office/powerpoint/2010/main" val="137416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on to focus on the wider ways that support and care are provided, focused on the role of volunteers in providing care as part of a wider team. This was in the context of a randomised controlled trial, with nested qualitative case study research. </a:t>
            </a:r>
          </a:p>
        </p:txBody>
      </p:sp>
      <p:sp>
        <p:nvSpPr>
          <p:cNvPr id="4" name="Slide Number Placeholder 3"/>
          <p:cNvSpPr>
            <a:spLocks noGrp="1"/>
          </p:cNvSpPr>
          <p:nvPr>
            <p:ph type="sldNum" sz="quarter" idx="5"/>
          </p:nvPr>
        </p:nvSpPr>
        <p:spPr/>
        <p:txBody>
          <a:bodyPr/>
          <a:lstStyle/>
          <a:p>
            <a:fld id="{5F22F0C5-9915-4C9D-B9C1-C3246B8D4C90}" type="slidenum">
              <a:rPr lang="en-GB" smtClean="0"/>
              <a:t>10</a:t>
            </a:fld>
            <a:endParaRPr lang="en-GB"/>
          </a:p>
        </p:txBody>
      </p:sp>
    </p:spTree>
    <p:extLst>
      <p:ext uri="{BB962C8B-B14F-4D97-AF65-F5344CB8AC3E}">
        <p14:creationId xmlns:p14="http://schemas.microsoft.com/office/powerpoint/2010/main" val="239678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comment from one of the patients – that part of the impact of volunteers was because they ‘didn’t have to do it’ – it comes from the heart. These had impacts on wellbeing with people describing feeling less lonely, isolated, depressed and/or anxious.</a:t>
            </a:r>
          </a:p>
        </p:txBody>
      </p:sp>
      <p:sp>
        <p:nvSpPr>
          <p:cNvPr id="4" name="Slide Number Placeholder 3"/>
          <p:cNvSpPr>
            <a:spLocks noGrp="1"/>
          </p:cNvSpPr>
          <p:nvPr>
            <p:ph type="sldNum" sz="quarter" idx="5"/>
          </p:nvPr>
        </p:nvSpPr>
        <p:spPr/>
        <p:txBody>
          <a:bodyPr/>
          <a:lstStyle/>
          <a:p>
            <a:fld id="{5F22F0C5-9915-4C9D-B9C1-C3246B8D4C90}" type="slidenum">
              <a:rPr lang="en-GB" smtClean="0"/>
              <a:t>12</a:t>
            </a:fld>
            <a:endParaRPr lang="en-GB"/>
          </a:p>
        </p:txBody>
      </p:sp>
    </p:spTree>
    <p:extLst>
      <p:ext uri="{BB962C8B-B14F-4D97-AF65-F5344CB8AC3E}">
        <p14:creationId xmlns:p14="http://schemas.microsoft.com/office/powerpoint/2010/main" val="406838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particular feature of the experiences described were procedures that had been in place around visiting policies that forced people to make decisions and operate in ways that were in opposition to the person centred values that they held. This included people having to inform families that visiting wasn’t allowed or that only limited visitors or visiting was permitted. Witnessing people dying without their families or loved ones present alongside having to deal with the conflicts that visiting restrictions caused was particularly distressing. </a:t>
            </a:r>
          </a:p>
        </p:txBody>
      </p:sp>
      <p:sp>
        <p:nvSpPr>
          <p:cNvPr id="4" name="Slide Number Placeholder 3"/>
          <p:cNvSpPr>
            <a:spLocks noGrp="1"/>
          </p:cNvSpPr>
          <p:nvPr>
            <p:ph type="sldNum" sz="quarter" idx="5"/>
          </p:nvPr>
        </p:nvSpPr>
        <p:spPr/>
        <p:txBody>
          <a:bodyPr/>
          <a:lstStyle/>
          <a:p>
            <a:fld id="{6A1A183E-755D-6141-AC42-1D7E29527270}" type="slidenum">
              <a:rPr lang="en-US" smtClean="0"/>
              <a:t>15</a:t>
            </a:fld>
            <a:endParaRPr lang="en-US"/>
          </a:p>
        </p:txBody>
      </p:sp>
    </p:spTree>
    <p:extLst>
      <p:ext uri="{BB962C8B-B14F-4D97-AF65-F5344CB8AC3E}">
        <p14:creationId xmlns:p14="http://schemas.microsoft.com/office/powerpoint/2010/main" val="687685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responses represented ‘moral injuries’, exemplifying the enduring psychological, emotional and physical harms of repeated exposure to moral distress.</a:t>
            </a:r>
          </a:p>
        </p:txBody>
      </p:sp>
      <p:sp>
        <p:nvSpPr>
          <p:cNvPr id="4" name="Slide Number Placeholder 3"/>
          <p:cNvSpPr>
            <a:spLocks noGrp="1"/>
          </p:cNvSpPr>
          <p:nvPr>
            <p:ph type="sldNum" sz="quarter" idx="5"/>
          </p:nvPr>
        </p:nvSpPr>
        <p:spPr/>
        <p:txBody>
          <a:bodyPr/>
          <a:lstStyle/>
          <a:p>
            <a:fld id="{6A1A183E-755D-6141-AC42-1D7E29527270}" type="slidenum">
              <a:rPr lang="en-US" smtClean="0"/>
              <a:t>16</a:t>
            </a:fld>
            <a:endParaRPr lang="en-US"/>
          </a:p>
        </p:txBody>
      </p:sp>
    </p:spTree>
    <p:extLst>
      <p:ext uri="{BB962C8B-B14F-4D97-AF65-F5344CB8AC3E}">
        <p14:creationId xmlns:p14="http://schemas.microsoft.com/office/powerpoint/2010/main" val="114715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 impacts of moral distress, some participants spoke about how they experienced comfort in their situation as they felt they were making a valued contribution to the pandemic response</a:t>
            </a:r>
          </a:p>
        </p:txBody>
      </p:sp>
      <p:sp>
        <p:nvSpPr>
          <p:cNvPr id="4" name="Slide Number Placeholder 3"/>
          <p:cNvSpPr>
            <a:spLocks noGrp="1"/>
          </p:cNvSpPr>
          <p:nvPr>
            <p:ph type="sldNum" sz="quarter" idx="5"/>
          </p:nvPr>
        </p:nvSpPr>
        <p:spPr/>
        <p:txBody>
          <a:bodyPr/>
          <a:lstStyle/>
          <a:p>
            <a:fld id="{6A1A183E-755D-6141-AC42-1D7E29527270}" type="slidenum">
              <a:rPr lang="en-US" smtClean="0"/>
              <a:t>17</a:t>
            </a:fld>
            <a:endParaRPr lang="en-US"/>
          </a:p>
        </p:txBody>
      </p:sp>
    </p:spTree>
    <p:extLst>
      <p:ext uri="{BB962C8B-B14F-4D97-AF65-F5344CB8AC3E}">
        <p14:creationId xmlns:p14="http://schemas.microsoft.com/office/powerpoint/2010/main" val="174654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a nurse. I am very proud of being a nurse, and my clinical background informs my current role as a researcher in palliative care. In this presentation rather than focus on one project, I’ve decided to briefly share findings from a few different projects which I hope illustrate some of the breadth of interests in research that I, a nurse, have. </a:t>
            </a:r>
          </a:p>
        </p:txBody>
      </p:sp>
      <p:sp>
        <p:nvSpPr>
          <p:cNvPr id="4" name="Slide Number Placeholder 3"/>
          <p:cNvSpPr>
            <a:spLocks noGrp="1"/>
          </p:cNvSpPr>
          <p:nvPr>
            <p:ph type="sldNum" sz="quarter" idx="5"/>
          </p:nvPr>
        </p:nvSpPr>
        <p:spPr/>
        <p:txBody>
          <a:bodyPr/>
          <a:lstStyle/>
          <a:p>
            <a:fld id="{5F22F0C5-9915-4C9D-B9C1-C3246B8D4C90}" type="slidenum">
              <a:rPr lang="en-GB" smtClean="0"/>
              <a:t>2</a:t>
            </a:fld>
            <a:endParaRPr lang="en-GB"/>
          </a:p>
        </p:txBody>
      </p:sp>
    </p:spTree>
    <p:extLst>
      <p:ext uri="{BB962C8B-B14F-4D97-AF65-F5344CB8AC3E}">
        <p14:creationId xmlns:p14="http://schemas.microsoft.com/office/powerpoint/2010/main" val="228256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start by briefly mentioning the research that I did for my PhD. It wasn’t focused on nursing per se, but my as with all my research, it is informed by my nursing experiences. In this instance I was exploring what influenced referrals of patients with palliative care needs across and between community palliative care services. I used a multiple case study strategy, incorporating the perspectives of generalist and specialist palliative care providers, patients, managers and commissioners.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F22F0C5-9915-4C9D-B9C1-C3246B8D4C90}" type="slidenum">
              <a:rPr lang="en-GB" smtClean="0"/>
              <a:t>3</a:t>
            </a:fld>
            <a:endParaRPr lang="en-GB"/>
          </a:p>
        </p:txBody>
      </p:sp>
    </p:spTree>
    <p:extLst>
      <p:ext uri="{BB962C8B-B14F-4D97-AF65-F5344CB8AC3E}">
        <p14:creationId xmlns:p14="http://schemas.microsoft.com/office/powerpoint/2010/main" val="11935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main issues affected referrals. First, their perception of their own role in providing palliative care; autonomous professionals make independent judgements about referrals, influenced by their expertise, workload, the special nature of palliative care and the relationship they develop with patients.</a:t>
            </a:r>
          </a:p>
        </p:txBody>
      </p:sp>
      <p:sp>
        <p:nvSpPr>
          <p:cNvPr id="4" name="Slide Number Placeholder 3"/>
          <p:cNvSpPr>
            <a:spLocks noGrp="1"/>
          </p:cNvSpPr>
          <p:nvPr>
            <p:ph type="sldNum" sz="quarter" idx="5"/>
          </p:nvPr>
        </p:nvSpPr>
        <p:spPr/>
        <p:txBody>
          <a:bodyPr/>
          <a:lstStyle/>
          <a:p>
            <a:fld id="{5F22F0C5-9915-4C9D-B9C1-C3246B8D4C90}" type="slidenum">
              <a:rPr lang="en-GB" smtClean="0"/>
              <a:t>4</a:t>
            </a:fld>
            <a:endParaRPr lang="en-GB"/>
          </a:p>
        </p:txBody>
      </p:sp>
    </p:spTree>
    <p:extLst>
      <p:ext uri="{BB962C8B-B14F-4D97-AF65-F5344CB8AC3E}">
        <p14:creationId xmlns:p14="http://schemas.microsoft.com/office/powerpoint/2010/main" val="270985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their perception about those to whom they may refer; professionals report needing to know about services to refer to, and then make a complex judgement about the professionals involved and what they could offer the referrer as well as the patient.</a:t>
            </a:r>
          </a:p>
        </p:txBody>
      </p:sp>
      <p:sp>
        <p:nvSpPr>
          <p:cNvPr id="4" name="Slide Number Placeholder 3"/>
          <p:cNvSpPr>
            <a:spLocks noGrp="1"/>
          </p:cNvSpPr>
          <p:nvPr>
            <p:ph type="sldNum" sz="quarter" idx="5"/>
          </p:nvPr>
        </p:nvSpPr>
        <p:spPr/>
        <p:txBody>
          <a:bodyPr/>
          <a:lstStyle/>
          <a:p>
            <a:fld id="{5F22F0C5-9915-4C9D-B9C1-C3246B8D4C90}" type="slidenum">
              <a:rPr lang="en-GB" smtClean="0"/>
              <a:t>5</a:t>
            </a:fld>
            <a:endParaRPr lang="en-GB"/>
          </a:p>
        </p:txBody>
      </p:sp>
    </p:spTree>
    <p:extLst>
      <p:ext uri="{BB962C8B-B14F-4D97-AF65-F5344CB8AC3E}">
        <p14:creationId xmlns:p14="http://schemas.microsoft.com/office/powerpoint/2010/main" val="98650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findings indicate that many more factors than an assessment of patients' clinical need affect referrals within community palliative care services. It appears that personal, inter-personal and interprofessional factors have the potential to shape referral practices. Practitioners could be more explicit about influences on decision making, and policy makers take account of these complex influences on referrals rather than just mandating change.</a:t>
            </a:r>
          </a:p>
        </p:txBody>
      </p:sp>
      <p:sp>
        <p:nvSpPr>
          <p:cNvPr id="4" name="Slide Number Placeholder 3"/>
          <p:cNvSpPr>
            <a:spLocks noGrp="1"/>
          </p:cNvSpPr>
          <p:nvPr>
            <p:ph type="sldNum" sz="quarter" idx="5"/>
          </p:nvPr>
        </p:nvSpPr>
        <p:spPr/>
        <p:txBody>
          <a:bodyPr/>
          <a:lstStyle/>
          <a:p>
            <a:fld id="{5F22F0C5-9915-4C9D-B9C1-C3246B8D4C90}" type="slidenum">
              <a:rPr lang="en-GB" smtClean="0"/>
              <a:t>6</a:t>
            </a:fld>
            <a:endParaRPr lang="en-GB"/>
          </a:p>
        </p:txBody>
      </p:sp>
    </p:spTree>
    <p:extLst>
      <p:ext uri="{BB962C8B-B14F-4D97-AF65-F5344CB8AC3E}">
        <p14:creationId xmlns:p14="http://schemas.microsoft.com/office/powerpoint/2010/main" val="84414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on from this, I wanted to explore more about what nurses were actually doing when they provided care, the so called invisible care of district nurses. I observed nurse-patient encounters, and interviewed nurses and patients separately after the encounters. </a:t>
            </a:r>
          </a:p>
        </p:txBody>
      </p:sp>
      <p:sp>
        <p:nvSpPr>
          <p:cNvPr id="4" name="Slide Number Placeholder 3"/>
          <p:cNvSpPr>
            <a:spLocks noGrp="1"/>
          </p:cNvSpPr>
          <p:nvPr>
            <p:ph type="sldNum" sz="quarter" idx="5"/>
          </p:nvPr>
        </p:nvSpPr>
        <p:spPr/>
        <p:txBody>
          <a:bodyPr/>
          <a:lstStyle/>
          <a:p>
            <a:fld id="{5F22F0C5-9915-4C9D-B9C1-C3246B8D4C90}" type="slidenum">
              <a:rPr lang="en-GB" smtClean="0"/>
              <a:t>7</a:t>
            </a:fld>
            <a:endParaRPr lang="en-GB"/>
          </a:p>
        </p:txBody>
      </p:sp>
    </p:spTree>
    <p:extLst>
      <p:ext uri="{BB962C8B-B14F-4D97-AF65-F5344CB8AC3E}">
        <p14:creationId xmlns:p14="http://schemas.microsoft.com/office/powerpoint/2010/main" val="393944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interview data the nurses spoke a lot about how they developed relationships with patients to enable future care. </a:t>
            </a:r>
          </a:p>
        </p:txBody>
      </p:sp>
      <p:sp>
        <p:nvSpPr>
          <p:cNvPr id="4" name="Slide Number Placeholder 3"/>
          <p:cNvSpPr>
            <a:spLocks noGrp="1"/>
          </p:cNvSpPr>
          <p:nvPr>
            <p:ph type="sldNum" sz="quarter" idx="5"/>
          </p:nvPr>
        </p:nvSpPr>
        <p:spPr/>
        <p:txBody>
          <a:bodyPr/>
          <a:lstStyle/>
          <a:p>
            <a:fld id="{5F22F0C5-9915-4C9D-B9C1-C3246B8D4C90}" type="slidenum">
              <a:rPr lang="en-GB" smtClean="0"/>
              <a:t>8</a:t>
            </a:fld>
            <a:endParaRPr lang="en-GB"/>
          </a:p>
        </p:txBody>
      </p:sp>
    </p:spTree>
    <p:extLst>
      <p:ext uri="{BB962C8B-B14F-4D97-AF65-F5344CB8AC3E}">
        <p14:creationId xmlns:p14="http://schemas.microsoft.com/office/powerpoint/2010/main" val="309883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Observations showed that much care actually focused on physical symptom management.. This is not to be negative about this, the care appeared effective and hugely appreciated by patients and family carers.  But I think it illuminated some of the difference between what we do, and what we might hope that we do, and a need to appreciate a range of skills and their impact. </a:t>
            </a:r>
          </a:p>
        </p:txBody>
      </p:sp>
      <p:sp>
        <p:nvSpPr>
          <p:cNvPr id="4" name="Slide Number Placeholder 3"/>
          <p:cNvSpPr>
            <a:spLocks noGrp="1"/>
          </p:cNvSpPr>
          <p:nvPr>
            <p:ph type="sldNum" sz="quarter" idx="5"/>
          </p:nvPr>
        </p:nvSpPr>
        <p:spPr/>
        <p:txBody>
          <a:bodyPr/>
          <a:lstStyle/>
          <a:p>
            <a:fld id="{5F22F0C5-9915-4C9D-B9C1-C3246B8D4C90}" type="slidenum">
              <a:rPr lang="en-GB" smtClean="0"/>
              <a:t>9</a:t>
            </a:fld>
            <a:endParaRPr lang="en-GB"/>
          </a:p>
        </p:txBody>
      </p:sp>
    </p:spTree>
    <p:extLst>
      <p:ext uri="{BB962C8B-B14F-4D97-AF65-F5344CB8AC3E}">
        <p14:creationId xmlns:p14="http://schemas.microsoft.com/office/powerpoint/2010/main" val="884560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ed">
    <p:spTree>
      <p:nvGrpSpPr>
        <p:cNvPr id="1" name=""/>
        <p:cNvGrpSpPr/>
        <p:nvPr/>
      </p:nvGrpSpPr>
      <p:grpSpPr>
        <a:xfrm>
          <a:off x="0" y="0"/>
          <a:ext cx="0" cy="0"/>
          <a:chOff x="0" y="0"/>
          <a:chExt cx="0" cy="0"/>
        </a:xfrm>
      </p:grpSpPr>
      <p:sp>
        <p:nvSpPr>
          <p:cNvPr id="6" name="object 2" descr="Red background">
            <a:extLst>
              <a:ext uri="{FF2B5EF4-FFF2-40B4-BE49-F238E27FC236}">
                <a16:creationId xmlns:a16="http://schemas.microsoft.com/office/drawing/2014/main" id="{1EF2C280-F524-405F-B409-A0B3EEB3A760}"/>
              </a:ext>
              <a:ext uri="{C183D7F6-B498-43B3-948B-1728B52AA6E4}">
                <adec:decorative xmlns:adec="http://schemas.microsoft.com/office/drawing/2017/decorative" val="0"/>
              </a:ext>
            </a:extLst>
          </p:cNvPr>
          <p:cNvSpPr/>
          <p:nvPr userDrawn="1"/>
        </p:nvSpPr>
        <p:spPr>
          <a:xfrm>
            <a:off x="195942" y="195942"/>
            <a:ext cx="11812555" cy="6475445"/>
          </a:xfrm>
          <a:custGeom>
            <a:avLst/>
            <a:gdLst/>
            <a:ahLst/>
            <a:cxnLst/>
            <a:rect l="l" t="t" r="r" b="b"/>
            <a:pathLst>
              <a:path w="12048490" h="6713220">
                <a:moveTo>
                  <a:pt x="0" y="6713004"/>
                </a:moveTo>
                <a:lnTo>
                  <a:pt x="12048210" y="6713004"/>
                </a:lnTo>
                <a:lnTo>
                  <a:pt x="12048210" y="0"/>
                </a:lnTo>
                <a:lnTo>
                  <a:pt x="0" y="0"/>
                </a:lnTo>
                <a:lnTo>
                  <a:pt x="0" y="6713004"/>
                </a:lnTo>
                <a:close/>
              </a:path>
            </a:pathLst>
          </a:custGeom>
          <a:solidFill>
            <a:srgbClr val="B5111A"/>
          </a:solidFill>
        </p:spPr>
        <p:txBody>
          <a:bodyPr wrap="square" lIns="0" tIns="0" rIns="0" bIns="0" rtlCol="0"/>
          <a:lstStyle/>
          <a:p>
            <a:endParaRPr/>
          </a:p>
        </p:txBody>
      </p:sp>
      <p:pic>
        <p:nvPicPr>
          <p:cNvPr id="9" name="Picture 8" descr="Lancaster University">
            <a:extLst>
              <a:ext uri="{FF2B5EF4-FFF2-40B4-BE49-F238E27FC236}">
                <a16:creationId xmlns:a16="http://schemas.microsoft.com/office/drawing/2014/main" id="{B4C545BB-4FC6-4C07-B4BC-1B3873E92B9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94942" y="762000"/>
            <a:ext cx="2552491" cy="806916"/>
          </a:xfrm>
          <a:prstGeom prst="rect">
            <a:avLst/>
          </a:prstGeom>
        </p:spPr>
      </p:pic>
      <p:sp>
        <p:nvSpPr>
          <p:cNvPr id="2" name="Title 1">
            <a:extLst>
              <a:ext uri="{FF2B5EF4-FFF2-40B4-BE49-F238E27FC236}">
                <a16:creationId xmlns:a16="http://schemas.microsoft.com/office/drawing/2014/main" id="{470CF9F2-6D22-4CA4-A596-A6A43B8C793E}"/>
              </a:ext>
            </a:extLst>
          </p:cNvPr>
          <p:cNvSpPr>
            <a:spLocks noGrp="1"/>
          </p:cNvSpPr>
          <p:nvPr>
            <p:ph type="ctrTitle" hasCustomPrompt="1"/>
          </p:nvPr>
        </p:nvSpPr>
        <p:spPr>
          <a:xfrm>
            <a:off x="900940" y="2205022"/>
            <a:ext cx="9144000" cy="1399152"/>
          </a:xfrm>
        </p:spPr>
        <p:txBody>
          <a:bodyPr anchor="b">
            <a:normAutofit/>
          </a:bodyPr>
          <a:lstStyle>
            <a:lvl1pPr algn="l">
              <a:lnSpc>
                <a:spcPts val="4400"/>
              </a:lnSpc>
              <a:spcBef>
                <a:spcPts val="1110"/>
              </a:spcBef>
              <a:defRPr sz="4550">
                <a:solidFill>
                  <a:schemeClr val="bg1"/>
                </a:solidFill>
                <a:latin typeface="Calibri" panose="020F0502020204030204" pitchFamily="34" charset="0"/>
                <a:cs typeface="Calibri" panose="020F0502020204030204" pitchFamily="34" charset="0"/>
              </a:defRPr>
            </a:lvl1pPr>
          </a:lstStyle>
          <a:p>
            <a:r>
              <a:rPr lang="en-US" dirty="0"/>
              <a:t>Template slide: </a:t>
            </a:r>
            <a:br>
              <a:rPr lang="en-US" dirty="0"/>
            </a:br>
            <a:r>
              <a:rPr lang="en-US" dirty="0"/>
              <a:t>presentation title goes here</a:t>
            </a:r>
            <a:endParaRPr lang="en-GB" dirty="0"/>
          </a:p>
        </p:txBody>
      </p:sp>
      <p:sp>
        <p:nvSpPr>
          <p:cNvPr id="3" name="Subtitle 2">
            <a:extLst>
              <a:ext uri="{FF2B5EF4-FFF2-40B4-BE49-F238E27FC236}">
                <a16:creationId xmlns:a16="http://schemas.microsoft.com/office/drawing/2014/main" id="{6D01B88C-C94B-424C-B0DC-611AA046862B}"/>
              </a:ext>
            </a:extLst>
          </p:cNvPr>
          <p:cNvSpPr>
            <a:spLocks noGrp="1"/>
          </p:cNvSpPr>
          <p:nvPr>
            <p:ph type="subTitle" idx="1" hasCustomPrompt="1"/>
          </p:nvPr>
        </p:nvSpPr>
        <p:spPr>
          <a:xfrm>
            <a:off x="934338" y="4152381"/>
            <a:ext cx="9144000" cy="1655762"/>
          </a:xfrm>
        </p:spPr>
        <p:txBody>
          <a:bodyPr>
            <a:normAutofit/>
          </a:bodyPr>
          <a:lstStyle>
            <a:lvl1pPr marL="0" indent="0" algn="l">
              <a:lnSpc>
                <a:spcPts val="2800"/>
              </a:lnSpc>
              <a:spcBef>
                <a:spcPts val="525"/>
              </a:spcBef>
              <a:buNone/>
              <a:defRPr sz="26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month, year here</a:t>
            </a:r>
          </a:p>
          <a:p>
            <a:r>
              <a:rPr lang="en-US" dirty="0"/>
              <a:t>Insert presenter name</a:t>
            </a:r>
            <a:endParaRPr lang="en-GB" dirty="0"/>
          </a:p>
        </p:txBody>
      </p:sp>
      <p:sp>
        <p:nvSpPr>
          <p:cNvPr id="8" name="object 6">
            <a:extLst>
              <a:ext uri="{FF2B5EF4-FFF2-40B4-BE49-F238E27FC236}">
                <a16:creationId xmlns:a16="http://schemas.microsoft.com/office/drawing/2014/main" id="{4260E1F7-11D6-4F9A-9CDB-A1450D1E497D}"/>
              </a:ext>
            </a:extLst>
          </p:cNvPr>
          <p:cNvSpPr/>
          <p:nvPr userDrawn="1"/>
        </p:nvSpPr>
        <p:spPr>
          <a:xfrm>
            <a:off x="992097" y="3829921"/>
            <a:ext cx="1584325" cy="0"/>
          </a:xfrm>
          <a:custGeom>
            <a:avLst/>
            <a:gdLst/>
            <a:ahLst/>
            <a:cxnLst/>
            <a:rect l="l" t="t" r="r" b="b"/>
            <a:pathLst>
              <a:path w="1584325">
                <a:moveTo>
                  <a:pt x="0" y="0"/>
                </a:moveTo>
                <a:lnTo>
                  <a:pt x="1584159" y="0"/>
                </a:lnTo>
              </a:path>
            </a:pathLst>
          </a:custGeom>
          <a:ln w="16929">
            <a:solidFill>
              <a:srgbClr val="A6ADB1"/>
            </a:solidFill>
          </a:ln>
        </p:spPr>
        <p:txBody>
          <a:bodyPr wrap="square" lIns="0" tIns="0" rIns="0" bIns="0" rtlCol="0"/>
          <a:lstStyle/>
          <a:p>
            <a:endParaRPr/>
          </a:p>
        </p:txBody>
      </p:sp>
      <p:sp>
        <p:nvSpPr>
          <p:cNvPr id="10" name="object 6">
            <a:extLst>
              <a:ext uri="{FF2B5EF4-FFF2-40B4-BE49-F238E27FC236}">
                <a16:creationId xmlns:a16="http://schemas.microsoft.com/office/drawing/2014/main" id="{BCDE62AB-9720-4075-A15D-483E19C7DADA}"/>
              </a:ext>
              <a:ext uri="{C183D7F6-B498-43B3-948B-1728B52AA6E4}">
                <adec:decorative xmlns:adec="http://schemas.microsoft.com/office/drawing/2017/decorative" val="1"/>
              </a:ext>
            </a:extLst>
          </p:cNvPr>
          <p:cNvSpPr/>
          <p:nvPr userDrawn="1"/>
        </p:nvSpPr>
        <p:spPr>
          <a:xfrm>
            <a:off x="971922" y="3832747"/>
            <a:ext cx="1590675" cy="0"/>
          </a:xfrm>
          <a:custGeom>
            <a:avLst/>
            <a:gdLst/>
            <a:ahLst/>
            <a:cxnLst/>
            <a:rect l="l" t="t" r="r" b="b"/>
            <a:pathLst>
              <a:path w="1590675">
                <a:moveTo>
                  <a:pt x="0" y="0"/>
                </a:moveTo>
                <a:lnTo>
                  <a:pt x="1590421" y="0"/>
                </a:lnTo>
              </a:path>
            </a:pathLst>
          </a:custGeom>
          <a:ln w="17043">
            <a:solidFill>
              <a:srgbClr val="A6ADB1"/>
            </a:solidFill>
          </a:ln>
        </p:spPr>
        <p:txBody>
          <a:bodyPr wrap="square" lIns="0" tIns="0" rIns="0" bIns="0" rtlCol="0"/>
          <a:lstStyle/>
          <a:p>
            <a:endParaRPr/>
          </a:p>
        </p:txBody>
      </p:sp>
      <p:sp>
        <p:nvSpPr>
          <p:cNvPr id="13" name="Slide Number Placeholder 5">
            <a:extLst>
              <a:ext uri="{FF2B5EF4-FFF2-40B4-BE49-F238E27FC236}">
                <a16:creationId xmlns:a16="http://schemas.microsoft.com/office/drawing/2014/main" id="{7BD4E107-ACD4-4A6A-8618-FDF878C3B9DA}"/>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chemeClr val="bg1"/>
                </a:solidFill>
              </a:defRPr>
            </a:lvl1pPr>
          </a:lstStyle>
          <a:p>
            <a:fld id="{6998E55D-8E2A-4AFE-A61C-B5DBBB7761E7}" type="slidenum">
              <a:rPr lang="en-GB" smtClean="0"/>
              <a:pPr/>
              <a:t>‹#›</a:t>
            </a:fld>
            <a:endParaRPr lang="en-GB"/>
          </a:p>
        </p:txBody>
      </p:sp>
    </p:spTree>
    <p:extLst>
      <p:ext uri="{BB962C8B-B14F-4D97-AF65-F5344CB8AC3E}">
        <p14:creationId xmlns:p14="http://schemas.microsoft.com/office/powerpoint/2010/main" val="336469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911A0A4-9D31-4F34-8E71-4A07A9FDE92A}"/>
              </a:ext>
              <a:ext uri="{C183D7F6-B498-43B3-948B-1728B52AA6E4}">
                <adec:decorative xmlns:adec="http://schemas.microsoft.com/office/drawing/2017/decorative" val="1"/>
              </a:ext>
            </a:extLst>
          </p:cNvPr>
          <p:cNvSpPr/>
          <p:nvPr userDrawn="1"/>
        </p:nvSpPr>
        <p:spPr>
          <a:xfrm>
            <a:off x="854508" y="1832146"/>
            <a:ext cx="1584325" cy="0"/>
          </a:xfrm>
          <a:custGeom>
            <a:avLst/>
            <a:gdLst/>
            <a:ahLst/>
            <a:cxnLst/>
            <a:rect l="l" t="t" r="r" b="b"/>
            <a:pathLst>
              <a:path w="1584325">
                <a:moveTo>
                  <a:pt x="0" y="0"/>
                </a:moveTo>
                <a:lnTo>
                  <a:pt x="1583728" y="0"/>
                </a:lnTo>
              </a:path>
            </a:pathLst>
          </a:custGeom>
          <a:ln w="16929">
            <a:solidFill>
              <a:srgbClr val="A6ADB1"/>
            </a:solidFill>
          </a:ln>
        </p:spPr>
        <p:txBody>
          <a:bodyPr wrap="square" lIns="0" tIns="0" rIns="0" bIns="0" rtlCol="0"/>
          <a:lstStyle/>
          <a:p>
            <a:endParaRPr/>
          </a:p>
        </p:txBody>
      </p:sp>
      <p:sp>
        <p:nvSpPr>
          <p:cNvPr id="13" name="Title 1">
            <a:extLst>
              <a:ext uri="{FF2B5EF4-FFF2-40B4-BE49-F238E27FC236}">
                <a16:creationId xmlns:a16="http://schemas.microsoft.com/office/drawing/2014/main" id="{DBE2592A-4048-4211-B609-EB603E5AE283}"/>
              </a:ext>
            </a:extLst>
          </p:cNvPr>
          <p:cNvSpPr>
            <a:spLocks noGrp="1"/>
          </p:cNvSpPr>
          <p:nvPr>
            <p:ph type="title"/>
          </p:nvPr>
        </p:nvSpPr>
        <p:spPr>
          <a:xfrm>
            <a:off x="735559" y="531848"/>
            <a:ext cx="7568682" cy="1158840"/>
          </a:xfrm>
        </p:spPr>
        <p:txBody>
          <a:bodyPr>
            <a:normAutofit/>
          </a:bodyPr>
          <a:lstStyle>
            <a:lvl1pPr>
              <a:lnSpc>
                <a:spcPts val="3470"/>
              </a:lnSpc>
              <a:spcBef>
                <a:spcPts val="750"/>
              </a:spcBef>
              <a:defRPr sz="3600">
                <a:solidFill>
                  <a:srgbClr val="B5121B"/>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14" name="Slide Number Placeholder 5">
            <a:extLst>
              <a:ext uri="{FF2B5EF4-FFF2-40B4-BE49-F238E27FC236}">
                <a16:creationId xmlns:a16="http://schemas.microsoft.com/office/drawing/2014/main" id="{432CECB2-8BBC-4238-95E4-9CF53BEC0F2A}"/>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pic>
        <p:nvPicPr>
          <p:cNvPr id="15" name="Picture 14" descr="Lancaster University">
            <a:extLst>
              <a:ext uri="{FF2B5EF4-FFF2-40B4-BE49-F238E27FC236}">
                <a16:creationId xmlns:a16="http://schemas.microsoft.com/office/drawing/2014/main" id="{F43189D6-09CC-4664-8F2F-E317A914F4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24359" y="762000"/>
            <a:ext cx="2098889" cy="663520"/>
          </a:xfrm>
          <a:prstGeom prst="rect">
            <a:avLst/>
          </a:prstGeom>
        </p:spPr>
      </p:pic>
    </p:spTree>
    <p:extLst>
      <p:ext uri="{BB962C8B-B14F-4D97-AF65-F5344CB8AC3E}">
        <p14:creationId xmlns:p14="http://schemas.microsoft.com/office/powerpoint/2010/main" val="253788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EB81DE-9DB5-4365-A5C5-617C96B6EED8}"/>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spTree>
    <p:extLst>
      <p:ext uri="{BB962C8B-B14F-4D97-AF65-F5344CB8AC3E}">
        <p14:creationId xmlns:p14="http://schemas.microsoft.com/office/powerpoint/2010/main" val="6863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559A1DE-66AB-AF4B-A213-9770D8562885}" type="datetimeFigureOut">
              <a:rPr lang="en-US" smtClean="0"/>
              <a:pPr/>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957A0-9CBE-6545-86C7-5DFDD957A596}" type="slidenum">
              <a:rPr lang="en-US" smtClean="0"/>
              <a:pPr/>
              <a:t>‹#›</a:t>
            </a:fld>
            <a:endParaRPr lang="en-US"/>
          </a:p>
        </p:txBody>
      </p:sp>
    </p:spTree>
    <p:extLst>
      <p:ext uri="{BB962C8B-B14F-4D97-AF65-F5344CB8AC3E}">
        <p14:creationId xmlns:p14="http://schemas.microsoft.com/office/powerpoint/2010/main" val="180448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F9F2-6D22-4CA4-A596-A6A43B8C793E}"/>
              </a:ext>
            </a:extLst>
          </p:cNvPr>
          <p:cNvSpPr>
            <a:spLocks noGrp="1"/>
          </p:cNvSpPr>
          <p:nvPr>
            <p:ph type="ctrTitle" hasCustomPrompt="1"/>
          </p:nvPr>
        </p:nvSpPr>
        <p:spPr>
          <a:xfrm>
            <a:off x="900940" y="2205022"/>
            <a:ext cx="9144000" cy="1399152"/>
          </a:xfrm>
        </p:spPr>
        <p:txBody>
          <a:bodyPr anchor="b">
            <a:normAutofit/>
          </a:bodyPr>
          <a:lstStyle>
            <a:lvl1pPr algn="l">
              <a:lnSpc>
                <a:spcPts val="4400"/>
              </a:lnSpc>
              <a:spcBef>
                <a:spcPts val="1110"/>
              </a:spcBef>
              <a:defRPr sz="4550">
                <a:solidFill>
                  <a:srgbClr val="B5121B"/>
                </a:solidFill>
                <a:latin typeface="Calibri" panose="020F0502020204030204" pitchFamily="34" charset="0"/>
                <a:cs typeface="Calibri" panose="020F0502020204030204" pitchFamily="34" charset="0"/>
              </a:defRPr>
            </a:lvl1pPr>
          </a:lstStyle>
          <a:p>
            <a:r>
              <a:rPr lang="en-US" dirty="0"/>
              <a:t>Template slide: </a:t>
            </a:r>
            <a:br>
              <a:rPr lang="en-US" dirty="0"/>
            </a:br>
            <a:r>
              <a:rPr lang="en-US" dirty="0"/>
              <a:t>presentation title goes here</a:t>
            </a:r>
            <a:endParaRPr lang="en-GB" dirty="0"/>
          </a:p>
        </p:txBody>
      </p:sp>
      <p:sp>
        <p:nvSpPr>
          <p:cNvPr id="3" name="Subtitle 2">
            <a:extLst>
              <a:ext uri="{FF2B5EF4-FFF2-40B4-BE49-F238E27FC236}">
                <a16:creationId xmlns:a16="http://schemas.microsoft.com/office/drawing/2014/main" id="{6D01B88C-C94B-424C-B0DC-611AA046862B}"/>
              </a:ext>
            </a:extLst>
          </p:cNvPr>
          <p:cNvSpPr>
            <a:spLocks noGrp="1"/>
          </p:cNvSpPr>
          <p:nvPr>
            <p:ph type="subTitle" idx="1" hasCustomPrompt="1"/>
          </p:nvPr>
        </p:nvSpPr>
        <p:spPr>
          <a:xfrm>
            <a:off x="934338" y="4152381"/>
            <a:ext cx="9144000" cy="1655762"/>
          </a:xfrm>
        </p:spPr>
        <p:txBody>
          <a:bodyPr>
            <a:normAutofit/>
          </a:bodyPr>
          <a:lstStyle>
            <a:lvl1pPr marL="0" indent="0" algn="l">
              <a:lnSpc>
                <a:spcPts val="2800"/>
              </a:lnSpc>
              <a:spcBef>
                <a:spcPts val="525"/>
              </a:spcBef>
              <a:buNone/>
              <a:defRPr sz="26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month, year here</a:t>
            </a:r>
          </a:p>
          <a:p>
            <a:r>
              <a:rPr lang="en-US" dirty="0"/>
              <a:t>Insert presenter name</a:t>
            </a:r>
            <a:endParaRPr lang="en-GB" dirty="0"/>
          </a:p>
        </p:txBody>
      </p:sp>
      <p:pic>
        <p:nvPicPr>
          <p:cNvPr id="7" name="Picture 6" descr="Lancaster University">
            <a:extLst>
              <a:ext uri="{FF2B5EF4-FFF2-40B4-BE49-F238E27FC236}">
                <a16:creationId xmlns:a16="http://schemas.microsoft.com/office/drawing/2014/main" id="{2528AF01-8AC0-4C10-8386-19F11482E59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56682" y="762000"/>
            <a:ext cx="2565317" cy="810971"/>
          </a:xfrm>
          <a:prstGeom prst="rect">
            <a:avLst/>
          </a:prstGeom>
        </p:spPr>
      </p:pic>
      <p:sp>
        <p:nvSpPr>
          <p:cNvPr id="8" name="object 6">
            <a:extLst>
              <a:ext uri="{FF2B5EF4-FFF2-40B4-BE49-F238E27FC236}">
                <a16:creationId xmlns:a16="http://schemas.microsoft.com/office/drawing/2014/main" id="{4260E1F7-11D6-4F9A-9CDB-A1450D1E497D}"/>
              </a:ext>
              <a:ext uri="{C183D7F6-B498-43B3-948B-1728B52AA6E4}">
                <adec:decorative xmlns:adec="http://schemas.microsoft.com/office/drawing/2017/decorative" val="1"/>
              </a:ext>
            </a:extLst>
          </p:cNvPr>
          <p:cNvSpPr/>
          <p:nvPr userDrawn="1"/>
        </p:nvSpPr>
        <p:spPr>
          <a:xfrm>
            <a:off x="992097" y="3829921"/>
            <a:ext cx="1584325" cy="0"/>
          </a:xfrm>
          <a:custGeom>
            <a:avLst/>
            <a:gdLst/>
            <a:ahLst/>
            <a:cxnLst/>
            <a:rect l="l" t="t" r="r" b="b"/>
            <a:pathLst>
              <a:path w="1584325">
                <a:moveTo>
                  <a:pt x="0" y="0"/>
                </a:moveTo>
                <a:lnTo>
                  <a:pt x="1584159" y="0"/>
                </a:lnTo>
              </a:path>
            </a:pathLst>
          </a:custGeom>
          <a:ln w="16929">
            <a:solidFill>
              <a:srgbClr val="A6ADB1"/>
            </a:solidFill>
          </a:ln>
        </p:spPr>
        <p:txBody>
          <a:bodyPr wrap="square" lIns="0" tIns="0" rIns="0" bIns="0" rtlCol="0"/>
          <a:lstStyle/>
          <a:p>
            <a:endParaRPr/>
          </a:p>
        </p:txBody>
      </p:sp>
      <p:sp>
        <p:nvSpPr>
          <p:cNvPr id="11" name="Slide Number Placeholder 5">
            <a:extLst>
              <a:ext uri="{FF2B5EF4-FFF2-40B4-BE49-F238E27FC236}">
                <a16:creationId xmlns:a16="http://schemas.microsoft.com/office/drawing/2014/main" id="{195C828A-191B-48BF-BB4A-DF202F883DD1}"/>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spTree>
    <p:extLst>
      <p:ext uri="{BB962C8B-B14F-4D97-AF65-F5344CB8AC3E}">
        <p14:creationId xmlns:p14="http://schemas.microsoft.com/office/powerpoint/2010/main" val="167568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F9F2-6D22-4CA4-A596-A6A43B8C793E}"/>
              </a:ext>
            </a:extLst>
          </p:cNvPr>
          <p:cNvSpPr>
            <a:spLocks noGrp="1"/>
          </p:cNvSpPr>
          <p:nvPr>
            <p:ph type="ctrTitle" hasCustomPrompt="1"/>
          </p:nvPr>
        </p:nvSpPr>
        <p:spPr>
          <a:xfrm>
            <a:off x="900940" y="2205022"/>
            <a:ext cx="9144000" cy="1399152"/>
          </a:xfrm>
        </p:spPr>
        <p:txBody>
          <a:bodyPr anchor="b">
            <a:normAutofit/>
          </a:bodyPr>
          <a:lstStyle>
            <a:lvl1pPr algn="l">
              <a:lnSpc>
                <a:spcPts val="4400"/>
              </a:lnSpc>
              <a:spcBef>
                <a:spcPts val="1110"/>
              </a:spcBef>
              <a:defRPr sz="4550">
                <a:solidFill>
                  <a:srgbClr val="B5121B"/>
                </a:solidFill>
                <a:latin typeface="Calibri" panose="020F0502020204030204" pitchFamily="34" charset="0"/>
                <a:cs typeface="Calibri" panose="020F0502020204030204" pitchFamily="34" charset="0"/>
              </a:defRPr>
            </a:lvl1pPr>
          </a:lstStyle>
          <a:p>
            <a:r>
              <a:rPr lang="en-US" dirty="0"/>
              <a:t>Template slide: </a:t>
            </a:r>
            <a:br>
              <a:rPr lang="en-US" dirty="0"/>
            </a:br>
            <a:r>
              <a:rPr lang="en-US" dirty="0"/>
              <a:t>presentation title goes here</a:t>
            </a:r>
            <a:endParaRPr lang="en-GB" dirty="0"/>
          </a:p>
        </p:txBody>
      </p:sp>
      <p:sp>
        <p:nvSpPr>
          <p:cNvPr id="3" name="Subtitle 2">
            <a:extLst>
              <a:ext uri="{FF2B5EF4-FFF2-40B4-BE49-F238E27FC236}">
                <a16:creationId xmlns:a16="http://schemas.microsoft.com/office/drawing/2014/main" id="{6D01B88C-C94B-424C-B0DC-611AA046862B}"/>
              </a:ext>
            </a:extLst>
          </p:cNvPr>
          <p:cNvSpPr>
            <a:spLocks noGrp="1"/>
          </p:cNvSpPr>
          <p:nvPr>
            <p:ph type="subTitle" idx="1" hasCustomPrompt="1"/>
          </p:nvPr>
        </p:nvSpPr>
        <p:spPr>
          <a:xfrm>
            <a:off x="934338" y="4152381"/>
            <a:ext cx="9144000" cy="1655762"/>
          </a:xfrm>
        </p:spPr>
        <p:txBody>
          <a:bodyPr>
            <a:normAutofit/>
          </a:bodyPr>
          <a:lstStyle>
            <a:lvl1pPr marL="0" indent="0" algn="l">
              <a:lnSpc>
                <a:spcPts val="2800"/>
              </a:lnSpc>
              <a:spcBef>
                <a:spcPts val="525"/>
              </a:spcBef>
              <a:buNone/>
              <a:defRPr sz="26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month, year here</a:t>
            </a:r>
          </a:p>
          <a:p>
            <a:r>
              <a:rPr lang="en-US" dirty="0"/>
              <a:t>Insert presenter name</a:t>
            </a:r>
            <a:endParaRPr lang="en-GB" dirty="0"/>
          </a:p>
        </p:txBody>
      </p:sp>
      <p:pic>
        <p:nvPicPr>
          <p:cNvPr id="7" name="Picture 6" descr="Lancaster University">
            <a:extLst>
              <a:ext uri="{FF2B5EF4-FFF2-40B4-BE49-F238E27FC236}">
                <a16:creationId xmlns:a16="http://schemas.microsoft.com/office/drawing/2014/main" id="{2528AF01-8AC0-4C10-8386-19F11482E59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56682" y="762000"/>
            <a:ext cx="2565317" cy="810971"/>
          </a:xfrm>
          <a:prstGeom prst="rect">
            <a:avLst/>
          </a:prstGeom>
        </p:spPr>
      </p:pic>
      <p:sp>
        <p:nvSpPr>
          <p:cNvPr id="8" name="object 6">
            <a:extLst>
              <a:ext uri="{FF2B5EF4-FFF2-40B4-BE49-F238E27FC236}">
                <a16:creationId xmlns:a16="http://schemas.microsoft.com/office/drawing/2014/main" id="{4260E1F7-11D6-4F9A-9CDB-A1450D1E497D}"/>
              </a:ext>
              <a:ext uri="{C183D7F6-B498-43B3-948B-1728B52AA6E4}">
                <adec:decorative xmlns:adec="http://schemas.microsoft.com/office/drawing/2017/decorative" val="1"/>
              </a:ext>
            </a:extLst>
          </p:cNvPr>
          <p:cNvSpPr/>
          <p:nvPr userDrawn="1"/>
        </p:nvSpPr>
        <p:spPr>
          <a:xfrm>
            <a:off x="992097" y="3829921"/>
            <a:ext cx="1584325" cy="0"/>
          </a:xfrm>
          <a:custGeom>
            <a:avLst/>
            <a:gdLst/>
            <a:ahLst/>
            <a:cxnLst/>
            <a:rect l="l" t="t" r="r" b="b"/>
            <a:pathLst>
              <a:path w="1584325">
                <a:moveTo>
                  <a:pt x="0" y="0"/>
                </a:moveTo>
                <a:lnTo>
                  <a:pt x="1584159" y="0"/>
                </a:lnTo>
              </a:path>
            </a:pathLst>
          </a:custGeom>
          <a:ln w="16929">
            <a:solidFill>
              <a:srgbClr val="A6ADB1"/>
            </a:solidFill>
          </a:ln>
        </p:spPr>
        <p:txBody>
          <a:bodyPr wrap="square" lIns="0" tIns="0" rIns="0" bIns="0" rtlCol="0"/>
          <a:lstStyle/>
          <a:p>
            <a:endParaRPr/>
          </a:p>
        </p:txBody>
      </p:sp>
      <p:sp>
        <p:nvSpPr>
          <p:cNvPr id="6" name="object 8" descr="University Academy 92 Manchester">
            <a:extLst>
              <a:ext uri="{FF2B5EF4-FFF2-40B4-BE49-F238E27FC236}">
                <a16:creationId xmlns:a16="http://schemas.microsoft.com/office/drawing/2014/main" id="{97C89DA9-7708-4EE0-9C2E-17C843B198F5}"/>
              </a:ext>
            </a:extLst>
          </p:cNvPr>
          <p:cNvSpPr/>
          <p:nvPr userDrawn="1"/>
        </p:nvSpPr>
        <p:spPr>
          <a:xfrm>
            <a:off x="6888886" y="697941"/>
            <a:ext cx="1481137" cy="777608"/>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9" name="object 9" descr="Blackburn College">
            <a:extLst>
              <a:ext uri="{FF2B5EF4-FFF2-40B4-BE49-F238E27FC236}">
                <a16:creationId xmlns:a16="http://schemas.microsoft.com/office/drawing/2014/main" id="{B2D8FC4D-6A10-4AFC-90EE-36BEDC612D9F}"/>
              </a:ext>
            </a:extLst>
          </p:cNvPr>
          <p:cNvSpPr/>
          <p:nvPr userDrawn="1"/>
        </p:nvSpPr>
        <p:spPr>
          <a:xfrm>
            <a:off x="4800858" y="717994"/>
            <a:ext cx="1763493" cy="617945"/>
          </a:xfrm>
          <a:prstGeom prst="rect">
            <a:avLst/>
          </a:prstGeom>
          <a:blipFill>
            <a:blip r:embed="rId4"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0" name="object 10" descr="Blackpool &amp; The Fylde college">
            <a:extLst>
              <a:ext uri="{FF2B5EF4-FFF2-40B4-BE49-F238E27FC236}">
                <a16:creationId xmlns:a16="http://schemas.microsoft.com/office/drawing/2014/main" id="{74C67722-6D8E-4717-BBA0-D9603159F8C3}"/>
              </a:ext>
            </a:extLst>
          </p:cNvPr>
          <p:cNvSpPr/>
          <p:nvPr userDrawn="1"/>
        </p:nvSpPr>
        <p:spPr>
          <a:xfrm>
            <a:off x="2927182" y="665080"/>
            <a:ext cx="1543981" cy="642486"/>
          </a:xfrm>
          <a:prstGeom prst="rect">
            <a:avLst/>
          </a:prstGeom>
          <a:blipFill>
            <a:blip r:embed="rId5"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1" name="object 11" descr="Furness college">
            <a:extLst>
              <a:ext uri="{FF2B5EF4-FFF2-40B4-BE49-F238E27FC236}">
                <a16:creationId xmlns:a16="http://schemas.microsoft.com/office/drawing/2014/main" id="{544291F1-FBE8-4BF5-82D3-3E12A047DE75}"/>
              </a:ext>
            </a:extLst>
          </p:cNvPr>
          <p:cNvSpPr/>
          <p:nvPr userDrawn="1"/>
        </p:nvSpPr>
        <p:spPr>
          <a:xfrm>
            <a:off x="891120" y="700908"/>
            <a:ext cx="1786115" cy="699558"/>
          </a:xfrm>
          <a:prstGeom prst="rect">
            <a:avLst/>
          </a:prstGeom>
          <a:blipFill>
            <a:blip r:embed="rId6"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14" name="Slide Number Placeholder 5">
            <a:extLst>
              <a:ext uri="{FF2B5EF4-FFF2-40B4-BE49-F238E27FC236}">
                <a16:creationId xmlns:a16="http://schemas.microsoft.com/office/drawing/2014/main" id="{FB57897E-9B28-47E3-BC7F-FA671A1687F8}"/>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spTree>
    <p:extLst>
      <p:ext uri="{BB962C8B-B14F-4D97-AF65-F5344CB8AC3E}">
        <p14:creationId xmlns:p14="http://schemas.microsoft.com/office/powerpoint/2010/main" val="125463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1" name="object 2" descr="Blue background">
            <a:extLst>
              <a:ext uri="{FF2B5EF4-FFF2-40B4-BE49-F238E27FC236}">
                <a16:creationId xmlns:a16="http://schemas.microsoft.com/office/drawing/2014/main" id="{35A2C7DA-9587-4F85-9BC4-F30F0308AA7E}"/>
              </a:ext>
              <a:ext uri="{C183D7F6-B498-43B3-948B-1728B52AA6E4}">
                <adec:decorative xmlns:adec="http://schemas.microsoft.com/office/drawing/2017/decorative" val="0"/>
              </a:ext>
            </a:extLst>
          </p:cNvPr>
          <p:cNvSpPr/>
          <p:nvPr userDrawn="1"/>
        </p:nvSpPr>
        <p:spPr>
          <a:xfrm>
            <a:off x="185057" y="181946"/>
            <a:ext cx="11821886" cy="6494107"/>
          </a:xfrm>
          <a:custGeom>
            <a:avLst/>
            <a:gdLst/>
            <a:ahLst/>
            <a:cxnLst/>
            <a:rect l="l" t="t" r="r" b="b"/>
            <a:pathLst>
              <a:path w="12049125" h="6713855">
                <a:moveTo>
                  <a:pt x="0" y="6713410"/>
                </a:moveTo>
                <a:lnTo>
                  <a:pt x="12048617" y="6713410"/>
                </a:lnTo>
                <a:lnTo>
                  <a:pt x="12048617" y="0"/>
                </a:lnTo>
                <a:lnTo>
                  <a:pt x="0" y="0"/>
                </a:lnTo>
                <a:lnTo>
                  <a:pt x="0" y="6713410"/>
                </a:lnTo>
                <a:close/>
              </a:path>
            </a:pathLst>
          </a:custGeom>
          <a:solidFill>
            <a:srgbClr val="709BAF"/>
          </a:solidFill>
        </p:spPr>
        <p:txBody>
          <a:bodyPr wrap="square" lIns="0" tIns="0" rIns="0" bIns="0" rtlCol="0"/>
          <a:lstStyle/>
          <a:p>
            <a:endParaRPr>
              <a:solidFill>
                <a:schemeClr val="bg1"/>
              </a:solidFill>
            </a:endParaRPr>
          </a:p>
        </p:txBody>
      </p:sp>
      <p:pic>
        <p:nvPicPr>
          <p:cNvPr id="9" name="Picture 8" descr="Lancaster University">
            <a:extLst>
              <a:ext uri="{FF2B5EF4-FFF2-40B4-BE49-F238E27FC236}">
                <a16:creationId xmlns:a16="http://schemas.microsoft.com/office/drawing/2014/main" id="{B4C545BB-4FC6-4C07-B4BC-1B3873E92B9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94942" y="762000"/>
            <a:ext cx="2552491" cy="806916"/>
          </a:xfrm>
          <a:prstGeom prst="rect">
            <a:avLst/>
          </a:prstGeom>
        </p:spPr>
      </p:pic>
      <p:sp>
        <p:nvSpPr>
          <p:cNvPr id="2" name="Title 1">
            <a:extLst>
              <a:ext uri="{FF2B5EF4-FFF2-40B4-BE49-F238E27FC236}">
                <a16:creationId xmlns:a16="http://schemas.microsoft.com/office/drawing/2014/main" id="{470CF9F2-6D22-4CA4-A596-A6A43B8C793E}"/>
              </a:ext>
            </a:extLst>
          </p:cNvPr>
          <p:cNvSpPr>
            <a:spLocks noGrp="1"/>
          </p:cNvSpPr>
          <p:nvPr>
            <p:ph type="ctrTitle" hasCustomPrompt="1"/>
          </p:nvPr>
        </p:nvSpPr>
        <p:spPr>
          <a:xfrm>
            <a:off x="900940" y="2205022"/>
            <a:ext cx="9144000" cy="1399152"/>
          </a:xfrm>
        </p:spPr>
        <p:txBody>
          <a:bodyPr anchor="b">
            <a:normAutofit/>
          </a:bodyPr>
          <a:lstStyle>
            <a:lvl1pPr algn="l">
              <a:lnSpc>
                <a:spcPts val="4400"/>
              </a:lnSpc>
              <a:spcBef>
                <a:spcPts val="1110"/>
              </a:spcBef>
              <a:defRPr sz="4550">
                <a:solidFill>
                  <a:schemeClr val="bg1"/>
                </a:solidFill>
                <a:latin typeface="Calibri" panose="020F0502020204030204" pitchFamily="34" charset="0"/>
                <a:cs typeface="Calibri" panose="020F0502020204030204" pitchFamily="34" charset="0"/>
              </a:defRPr>
            </a:lvl1pPr>
          </a:lstStyle>
          <a:p>
            <a:r>
              <a:rPr lang="en-US" dirty="0"/>
              <a:t>Template slide: </a:t>
            </a:r>
            <a:br>
              <a:rPr lang="en-US" dirty="0"/>
            </a:br>
            <a:r>
              <a:rPr lang="en-US" dirty="0"/>
              <a:t>section title goes here</a:t>
            </a:r>
            <a:endParaRPr lang="en-GB" dirty="0"/>
          </a:p>
        </p:txBody>
      </p:sp>
      <p:sp>
        <p:nvSpPr>
          <p:cNvPr id="3" name="Subtitle 2">
            <a:extLst>
              <a:ext uri="{FF2B5EF4-FFF2-40B4-BE49-F238E27FC236}">
                <a16:creationId xmlns:a16="http://schemas.microsoft.com/office/drawing/2014/main" id="{6D01B88C-C94B-424C-B0DC-611AA046862B}"/>
              </a:ext>
            </a:extLst>
          </p:cNvPr>
          <p:cNvSpPr>
            <a:spLocks noGrp="1"/>
          </p:cNvSpPr>
          <p:nvPr>
            <p:ph type="subTitle" idx="1" hasCustomPrompt="1"/>
          </p:nvPr>
        </p:nvSpPr>
        <p:spPr>
          <a:xfrm>
            <a:off x="934338" y="4152381"/>
            <a:ext cx="9144000" cy="1655762"/>
          </a:xfrm>
        </p:spPr>
        <p:txBody>
          <a:bodyPr>
            <a:normAutofit/>
          </a:bodyPr>
          <a:lstStyle>
            <a:lvl1pPr marL="0" indent="0" algn="l">
              <a:lnSpc>
                <a:spcPts val="2800"/>
              </a:lnSpc>
              <a:spcBef>
                <a:spcPts val="525"/>
              </a:spcBef>
              <a:buNone/>
              <a:defRPr sz="26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month, year here</a:t>
            </a:r>
          </a:p>
          <a:p>
            <a:r>
              <a:rPr lang="en-US" dirty="0"/>
              <a:t>Insert presenter name</a:t>
            </a:r>
            <a:endParaRPr lang="en-GB" dirty="0"/>
          </a:p>
        </p:txBody>
      </p:sp>
      <p:sp>
        <p:nvSpPr>
          <p:cNvPr id="8" name="object 6">
            <a:extLst>
              <a:ext uri="{FF2B5EF4-FFF2-40B4-BE49-F238E27FC236}">
                <a16:creationId xmlns:a16="http://schemas.microsoft.com/office/drawing/2014/main" id="{4260E1F7-11D6-4F9A-9CDB-A1450D1E497D}"/>
              </a:ext>
            </a:extLst>
          </p:cNvPr>
          <p:cNvSpPr/>
          <p:nvPr userDrawn="1"/>
        </p:nvSpPr>
        <p:spPr>
          <a:xfrm>
            <a:off x="992097" y="3829921"/>
            <a:ext cx="1584325" cy="0"/>
          </a:xfrm>
          <a:custGeom>
            <a:avLst/>
            <a:gdLst/>
            <a:ahLst/>
            <a:cxnLst/>
            <a:rect l="l" t="t" r="r" b="b"/>
            <a:pathLst>
              <a:path w="1584325">
                <a:moveTo>
                  <a:pt x="0" y="0"/>
                </a:moveTo>
                <a:lnTo>
                  <a:pt x="1584159" y="0"/>
                </a:lnTo>
              </a:path>
            </a:pathLst>
          </a:custGeom>
          <a:ln w="16929">
            <a:solidFill>
              <a:srgbClr val="A6ADB1"/>
            </a:solidFill>
          </a:ln>
        </p:spPr>
        <p:txBody>
          <a:bodyPr wrap="square" lIns="0" tIns="0" rIns="0" bIns="0" rtlCol="0"/>
          <a:lstStyle/>
          <a:p>
            <a:endParaRPr/>
          </a:p>
        </p:txBody>
      </p:sp>
      <p:sp>
        <p:nvSpPr>
          <p:cNvPr id="10" name="object 6">
            <a:extLst>
              <a:ext uri="{FF2B5EF4-FFF2-40B4-BE49-F238E27FC236}">
                <a16:creationId xmlns:a16="http://schemas.microsoft.com/office/drawing/2014/main" id="{BCDE62AB-9720-4075-A15D-483E19C7DADA}"/>
              </a:ext>
              <a:ext uri="{C183D7F6-B498-43B3-948B-1728B52AA6E4}">
                <adec:decorative xmlns:adec="http://schemas.microsoft.com/office/drawing/2017/decorative" val="1"/>
              </a:ext>
            </a:extLst>
          </p:cNvPr>
          <p:cNvSpPr/>
          <p:nvPr userDrawn="1"/>
        </p:nvSpPr>
        <p:spPr>
          <a:xfrm>
            <a:off x="971922" y="3832747"/>
            <a:ext cx="1590675" cy="0"/>
          </a:xfrm>
          <a:custGeom>
            <a:avLst/>
            <a:gdLst/>
            <a:ahLst/>
            <a:cxnLst/>
            <a:rect l="l" t="t" r="r" b="b"/>
            <a:pathLst>
              <a:path w="1590675">
                <a:moveTo>
                  <a:pt x="0" y="0"/>
                </a:moveTo>
                <a:lnTo>
                  <a:pt x="1590421" y="0"/>
                </a:lnTo>
              </a:path>
            </a:pathLst>
          </a:custGeom>
          <a:ln w="17043">
            <a:solidFill>
              <a:schemeClr val="bg1"/>
            </a:solidFill>
          </a:ln>
        </p:spPr>
        <p:txBody>
          <a:bodyPr wrap="square" lIns="0" tIns="0" rIns="0" bIns="0" rtlCol="0"/>
          <a:lstStyle/>
          <a:p>
            <a:endParaRPr/>
          </a:p>
        </p:txBody>
      </p:sp>
      <p:sp>
        <p:nvSpPr>
          <p:cNvPr id="14" name="Slide Number Placeholder 5">
            <a:extLst>
              <a:ext uri="{FF2B5EF4-FFF2-40B4-BE49-F238E27FC236}">
                <a16:creationId xmlns:a16="http://schemas.microsoft.com/office/drawing/2014/main" id="{5B6FFB34-2A03-4DFF-8F1A-D7E69F6F8290}"/>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chemeClr val="bg1"/>
                </a:solidFill>
              </a:defRPr>
            </a:lvl1pPr>
          </a:lstStyle>
          <a:p>
            <a:fld id="{6998E55D-8E2A-4AFE-A61C-B5DBBB7761E7}" type="slidenum">
              <a:rPr lang="en-GB" smtClean="0"/>
              <a:pPr/>
              <a:t>‹#›</a:t>
            </a:fld>
            <a:endParaRPr lang="en-GB"/>
          </a:p>
        </p:txBody>
      </p:sp>
    </p:spTree>
    <p:extLst>
      <p:ext uri="{BB962C8B-B14F-4D97-AF65-F5344CB8AC3E}">
        <p14:creationId xmlns:p14="http://schemas.microsoft.com/office/powerpoint/2010/main" val="185759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6C40D-D6BC-4D4D-AF4C-44A15AE979CC}"/>
              </a:ext>
            </a:extLst>
          </p:cNvPr>
          <p:cNvSpPr>
            <a:spLocks noGrp="1"/>
          </p:cNvSpPr>
          <p:nvPr>
            <p:ph type="title"/>
          </p:nvPr>
        </p:nvSpPr>
        <p:spPr>
          <a:xfrm>
            <a:off x="783773" y="475866"/>
            <a:ext cx="8250058" cy="1224153"/>
          </a:xfrm>
        </p:spPr>
        <p:txBody>
          <a:bodyPr>
            <a:normAutofit/>
          </a:bodyPr>
          <a:lstStyle>
            <a:lvl1pPr>
              <a:lnSpc>
                <a:spcPts val="3470"/>
              </a:lnSpc>
              <a:spcBef>
                <a:spcPts val="750"/>
              </a:spcBef>
              <a:defRPr sz="3600">
                <a:solidFill>
                  <a:srgbClr val="B5121B"/>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D462D4-273F-48E4-BC67-135E64C37926}"/>
              </a:ext>
            </a:extLst>
          </p:cNvPr>
          <p:cNvSpPr>
            <a:spLocks noGrp="1"/>
          </p:cNvSpPr>
          <p:nvPr>
            <p:ph idx="1"/>
          </p:nvPr>
        </p:nvSpPr>
        <p:spPr>
          <a:xfrm>
            <a:off x="783773" y="2313991"/>
            <a:ext cx="9808029" cy="3862971"/>
          </a:xfrm>
        </p:spPr>
        <p:txBody>
          <a:bodyPr/>
          <a:lstStyle>
            <a:lvl1pPr>
              <a:buClr>
                <a:srgbClr val="AEB4B9"/>
              </a:buClr>
              <a:defRPr sz="2600">
                <a:solidFill>
                  <a:schemeClr val="tx1"/>
                </a:solidFill>
              </a:defRPr>
            </a:lvl1pPr>
            <a:lvl2pPr>
              <a:buClr>
                <a:srgbClr val="AEB4B9"/>
              </a:buClr>
              <a:defRPr>
                <a:solidFill>
                  <a:schemeClr val="tx1"/>
                </a:solidFill>
              </a:defRPr>
            </a:lvl2pPr>
            <a:lvl3pPr>
              <a:buClr>
                <a:srgbClr val="AEB4B9"/>
              </a:buClr>
              <a:defRPr>
                <a:solidFill>
                  <a:schemeClr val="tx1"/>
                </a:solidFill>
              </a:defRPr>
            </a:lvl3pPr>
            <a:lvl4pPr>
              <a:buClr>
                <a:srgbClr val="AEB4B9"/>
              </a:buClr>
              <a:defRPr>
                <a:solidFill>
                  <a:schemeClr val="tx1"/>
                </a:solidFill>
              </a:defRPr>
            </a:lvl4pPr>
            <a:lvl5pPr>
              <a:buClr>
                <a:srgbClr val="AEB4B9"/>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object 4">
            <a:extLst>
              <a:ext uri="{FF2B5EF4-FFF2-40B4-BE49-F238E27FC236}">
                <a16:creationId xmlns:a16="http://schemas.microsoft.com/office/drawing/2014/main" id="{A95A3A47-0757-4333-ACCD-258450620A52}"/>
              </a:ext>
              <a:ext uri="{C183D7F6-B498-43B3-948B-1728B52AA6E4}">
                <adec:decorative xmlns:adec="http://schemas.microsoft.com/office/drawing/2017/decorative" val="1"/>
              </a:ext>
            </a:extLst>
          </p:cNvPr>
          <p:cNvSpPr/>
          <p:nvPr userDrawn="1"/>
        </p:nvSpPr>
        <p:spPr>
          <a:xfrm>
            <a:off x="811766" y="1841477"/>
            <a:ext cx="1584325" cy="0"/>
          </a:xfrm>
          <a:custGeom>
            <a:avLst/>
            <a:gdLst/>
            <a:ahLst/>
            <a:cxnLst/>
            <a:rect l="l" t="t" r="r" b="b"/>
            <a:pathLst>
              <a:path w="1584325">
                <a:moveTo>
                  <a:pt x="0" y="0"/>
                </a:moveTo>
                <a:lnTo>
                  <a:pt x="1583728" y="0"/>
                </a:lnTo>
              </a:path>
            </a:pathLst>
          </a:custGeom>
          <a:ln w="16929">
            <a:solidFill>
              <a:srgbClr val="A6ADB1"/>
            </a:solidFill>
          </a:ln>
        </p:spPr>
        <p:txBody>
          <a:bodyPr wrap="square" lIns="0" tIns="0" rIns="0" bIns="0" rtlCol="0"/>
          <a:lstStyle/>
          <a:p>
            <a:endParaRPr/>
          </a:p>
        </p:txBody>
      </p:sp>
      <p:sp>
        <p:nvSpPr>
          <p:cNvPr id="13" name="Slide Number Placeholder 5">
            <a:extLst>
              <a:ext uri="{FF2B5EF4-FFF2-40B4-BE49-F238E27FC236}">
                <a16:creationId xmlns:a16="http://schemas.microsoft.com/office/drawing/2014/main" id="{0DE9228C-9B11-4DC9-8F13-D4D1ED507AE8}"/>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pic>
        <p:nvPicPr>
          <p:cNvPr id="14" name="Picture 13" descr="Lancaster University">
            <a:extLst>
              <a:ext uri="{FF2B5EF4-FFF2-40B4-BE49-F238E27FC236}">
                <a16:creationId xmlns:a16="http://schemas.microsoft.com/office/drawing/2014/main" id="{0D9761CB-0BB4-44A2-BF26-F0470B4DCFE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24359" y="762000"/>
            <a:ext cx="2098889" cy="663520"/>
          </a:xfrm>
          <a:prstGeom prst="rect">
            <a:avLst/>
          </a:prstGeom>
        </p:spPr>
      </p:pic>
    </p:spTree>
    <p:extLst>
      <p:ext uri="{BB962C8B-B14F-4D97-AF65-F5344CB8AC3E}">
        <p14:creationId xmlns:p14="http://schemas.microsoft.com/office/powerpoint/2010/main" val="152173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462D4-273F-48E4-BC67-135E64C37926}"/>
              </a:ext>
            </a:extLst>
          </p:cNvPr>
          <p:cNvSpPr>
            <a:spLocks noGrp="1"/>
          </p:cNvSpPr>
          <p:nvPr>
            <p:ph idx="1" hasCustomPrompt="1"/>
          </p:nvPr>
        </p:nvSpPr>
        <p:spPr>
          <a:xfrm>
            <a:off x="772883" y="2313991"/>
            <a:ext cx="9742714" cy="3862971"/>
          </a:xfrm>
        </p:spPr>
        <p:txBody>
          <a:bodyPr/>
          <a:lstStyle>
            <a:lvl1pPr marL="0" indent="0">
              <a:spcAft>
                <a:spcPts val="600"/>
              </a:spcAft>
              <a:buClr>
                <a:srgbClr val="AEB4B9"/>
              </a:buClr>
              <a:buNone/>
              <a:defRPr sz="2600" i="0">
                <a:solidFill>
                  <a:schemeClr val="tx1"/>
                </a:solidFill>
              </a:defRPr>
            </a:lvl1pPr>
            <a:lvl2pPr>
              <a:buClr>
                <a:srgbClr val="AEB4B9"/>
              </a:buClr>
              <a:defRPr>
                <a:solidFill>
                  <a:schemeClr val="tx1"/>
                </a:solidFill>
              </a:defRPr>
            </a:lvl2pPr>
            <a:lvl3pPr>
              <a:buClr>
                <a:srgbClr val="AEB4B9"/>
              </a:buClr>
              <a:defRPr>
                <a:solidFill>
                  <a:schemeClr val="tx1"/>
                </a:solidFill>
              </a:defRPr>
            </a:lvl3pPr>
            <a:lvl4pPr>
              <a:buClr>
                <a:srgbClr val="AEB4B9"/>
              </a:buClr>
              <a:defRPr>
                <a:solidFill>
                  <a:schemeClr val="tx1"/>
                </a:solidFill>
              </a:defRPr>
            </a:lvl4pPr>
            <a:lvl5pPr>
              <a:buClr>
                <a:srgbClr val="AEB4B9"/>
              </a:buClr>
              <a:defRPr>
                <a:solidFill>
                  <a:schemeClr val="tx1"/>
                </a:solidFill>
              </a:defRPr>
            </a:lvl5pPr>
          </a:lstStyle>
          <a:p>
            <a:pPr lvl="0"/>
            <a:r>
              <a:rPr lang="en-US" dirty="0"/>
              <a:t>Template slide: text only (use italics for sub-headings)</a:t>
            </a:r>
          </a:p>
        </p:txBody>
      </p:sp>
      <p:sp>
        <p:nvSpPr>
          <p:cNvPr id="11" name="Title 1">
            <a:extLst>
              <a:ext uri="{FF2B5EF4-FFF2-40B4-BE49-F238E27FC236}">
                <a16:creationId xmlns:a16="http://schemas.microsoft.com/office/drawing/2014/main" id="{659C926E-B465-430E-9BB4-30F751A3EBC1}"/>
              </a:ext>
            </a:extLst>
          </p:cNvPr>
          <p:cNvSpPr>
            <a:spLocks noGrp="1"/>
          </p:cNvSpPr>
          <p:nvPr>
            <p:ph type="title"/>
          </p:nvPr>
        </p:nvSpPr>
        <p:spPr>
          <a:xfrm>
            <a:off x="783773" y="475866"/>
            <a:ext cx="8040738" cy="1224153"/>
          </a:xfrm>
        </p:spPr>
        <p:txBody>
          <a:bodyPr>
            <a:normAutofit/>
          </a:bodyPr>
          <a:lstStyle>
            <a:lvl1pPr>
              <a:lnSpc>
                <a:spcPts val="3470"/>
              </a:lnSpc>
              <a:spcBef>
                <a:spcPts val="750"/>
              </a:spcBef>
              <a:defRPr sz="3600">
                <a:solidFill>
                  <a:srgbClr val="B5121B"/>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13" name="object 4">
            <a:extLst>
              <a:ext uri="{FF2B5EF4-FFF2-40B4-BE49-F238E27FC236}">
                <a16:creationId xmlns:a16="http://schemas.microsoft.com/office/drawing/2014/main" id="{0BDBDF81-CC4C-4516-B38C-887511BA3EDF}"/>
              </a:ext>
              <a:ext uri="{C183D7F6-B498-43B3-948B-1728B52AA6E4}">
                <adec:decorative xmlns:adec="http://schemas.microsoft.com/office/drawing/2017/decorative" val="1"/>
              </a:ext>
            </a:extLst>
          </p:cNvPr>
          <p:cNvSpPr/>
          <p:nvPr userDrawn="1"/>
        </p:nvSpPr>
        <p:spPr>
          <a:xfrm>
            <a:off x="811766" y="1841477"/>
            <a:ext cx="1584325" cy="0"/>
          </a:xfrm>
          <a:custGeom>
            <a:avLst/>
            <a:gdLst/>
            <a:ahLst/>
            <a:cxnLst/>
            <a:rect l="l" t="t" r="r" b="b"/>
            <a:pathLst>
              <a:path w="1584325">
                <a:moveTo>
                  <a:pt x="0" y="0"/>
                </a:moveTo>
                <a:lnTo>
                  <a:pt x="1583728" y="0"/>
                </a:lnTo>
              </a:path>
            </a:pathLst>
          </a:custGeom>
          <a:ln w="16929">
            <a:solidFill>
              <a:srgbClr val="A6ADB1"/>
            </a:solidFill>
          </a:ln>
        </p:spPr>
        <p:txBody>
          <a:bodyPr wrap="square" lIns="0" tIns="0" rIns="0" bIns="0" rtlCol="0"/>
          <a:lstStyle/>
          <a:p>
            <a:endParaRPr/>
          </a:p>
        </p:txBody>
      </p:sp>
      <p:sp>
        <p:nvSpPr>
          <p:cNvPr id="15" name="Slide Number Placeholder 5">
            <a:extLst>
              <a:ext uri="{FF2B5EF4-FFF2-40B4-BE49-F238E27FC236}">
                <a16:creationId xmlns:a16="http://schemas.microsoft.com/office/drawing/2014/main" id="{531E803A-17E5-4587-B9C8-543F40CC1832}"/>
              </a:ext>
            </a:extLst>
          </p:cNvPr>
          <p:cNvSpPr>
            <a:spLocks noGrp="1"/>
          </p:cNvSpPr>
          <p:nvPr>
            <p:ph type="sldNum" sz="quarter" idx="4"/>
          </p:nvPr>
        </p:nvSpPr>
        <p:spPr>
          <a:xfrm>
            <a:off x="8955058" y="6102314"/>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pic>
        <p:nvPicPr>
          <p:cNvPr id="17" name="Picture 16" descr="Lancaster University">
            <a:extLst>
              <a:ext uri="{FF2B5EF4-FFF2-40B4-BE49-F238E27FC236}">
                <a16:creationId xmlns:a16="http://schemas.microsoft.com/office/drawing/2014/main" id="{15D4E1DC-C857-4EB7-8E98-3A0E76300C4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24359" y="762000"/>
            <a:ext cx="2098889" cy="663520"/>
          </a:xfrm>
          <a:prstGeom prst="rect">
            <a:avLst/>
          </a:prstGeom>
        </p:spPr>
      </p:pic>
    </p:spTree>
    <p:extLst>
      <p:ext uri="{BB962C8B-B14F-4D97-AF65-F5344CB8AC3E}">
        <p14:creationId xmlns:p14="http://schemas.microsoft.com/office/powerpoint/2010/main" val="139457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75D8C4-2991-4037-8748-66E7016A65DF}"/>
              </a:ext>
            </a:extLst>
          </p:cNvPr>
          <p:cNvSpPr>
            <a:spLocks noGrp="1"/>
          </p:cNvSpPr>
          <p:nvPr>
            <p:ph type="ctrTitle" hasCustomPrompt="1"/>
          </p:nvPr>
        </p:nvSpPr>
        <p:spPr>
          <a:xfrm>
            <a:off x="900940" y="2205022"/>
            <a:ext cx="9913240" cy="1399152"/>
          </a:xfrm>
        </p:spPr>
        <p:txBody>
          <a:bodyPr anchor="b">
            <a:normAutofit/>
          </a:bodyPr>
          <a:lstStyle>
            <a:lvl1pPr algn="l">
              <a:lnSpc>
                <a:spcPts val="4400"/>
              </a:lnSpc>
              <a:spcBef>
                <a:spcPts val="1110"/>
              </a:spcBef>
              <a:defRPr sz="4550">
                <a:solidFill>
                  <a:srgbClr val="B5121B"/>
                </a:solidFill>
                <a:latin typeface="Calibri" panose="020F0502020204030204" pitchFamily="34" charset="0"/>
                <a:cs typeface="Calibri" panose="020F0502020204030204" pitchFamily="34" charset="0"/>
              </a:defRPr>
            </a:lvl1pPr>
          </a:lstStyle>
          <a:p>
            <a:r>
              <a:rPr lang="en-US" dirty="0"/>
              <a:t>Add question text here</a:t>
            </a:r>
            <a:endParaRPr lang="en-GB" dirty="0"/>
          </a:p>
        </p:txBody>
      </p:sp>
      <p:pic>
        <p:nvPicPr>
          <p:cNvPr id="8" name="Picture 7" descr="Lancaster University">
            <a:extLst>
              <a:ext uri="{FF2B5EF4-FFF2-40B4-BE49-F238E27FC236}">
                <a16:creationId xmlns:a16="http://schemas.microsoft.com/office/drawing/2014/main" id="{5A0CDDDE-2A8D-4F00-B876-791A126CBD6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24359" y="762000"/>
            <a:ext cx="2098889" cy="663520"/>
          </a:xfrm>
          <a:prstGeom prst="rect">
            <a:avLst/>
          </a:prstGeom>
        </p:spPr>
      </p:pic>
      <p:sp>
        <p:nvSpPr>
          <p:cNvPr id="9" name="object 5">
            <a:extLst>
              <a:ext uri="{FF2B5EF4-FFF2-40B4-BE49-F238E27FC236}">
                <a16:creationId xmlns:a16="http://schemas.microsoft.com/office/drawing/2014/main" id="{A1F40E0C-FCFE-45A8-B4CD-8E1C0339D496}"/>
              </a:ext>
              <a:ext uri="{C183D7F6-B498-43B3-948B-1728B52AA6E4}">
                <adec:decorative xmlns:adec="http://schemas.microsoft.com/office/drawing/2017/decorative" val="1"/>
              </a:ext>
            </a:extLst>
          </p:cNvPr>
          <p:cNvSpPr/>
          <p:nvPr userDrawn="1"/>
        </p:nvSpPr>
        <p:spPr>
          <a:xfrm>
            <a:off x="992097" y="3830968"/>
            <a:ext cx="1584325" cy="0"/>
          </a:xfrm>
          <a:custGeom>
            <a:avLst/>
            <a:gdLst/>
            <a:ahLst/>
            <a:cxnLst/>
            <a:rect l="l" t="t" r="r" b="b"/>
            <a:pathLst>
              <a:path w="1584325">
                <a:moveTo>
                  <a:pt x="0" y="0"/>
                </a:moveTo>
                <a:lnTo>
                  <a:pt x="1584159" y="0"/>
                </a:lnTo>
              </a:path>
            </a:pathLst>
          </a:custGeom>
          <a:ln w="16929">
            <a:solidFill>
              <a:srgbClr val="A6ADB1"/>
            </a:solidFill>
          </a:ln>
        </p:spPr>
        <p:txBody>
          <a:bodyPr wrap="square" lIns="0" tIns="0" rIns="0" bIns="0" rtlCol="0"/>
          <a:lstStyle/>
          <a:p>
            <a:endParaRPr/>
          </a:p>
        </p:txBody>
      </p:sp>
      <p:sp>
        <p:nvSpPr>
          <p:cNvPr id="13" name="Slide Number Placeholder 5">
            <a:extLst>
              <a:ext uri="{FF2B5EF4-FFF2-40B4-BE49-F238E27FC236}">
                <a16:creationId xmlns:a16="http://schemas.microsoft.com/office/drawing/2014/main" id="{F55EE488-FA38-4ABE-A8A1-1C0A496D55BF}"/>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spTree>
    <p:extLst>
      <p:ext uri="{BB962C8B-B14F-4D97-AF65-F5344CB8AC3E}">
        <p14:creationId xmlns:p14="http://schemas.microsoft.com/office/powerpoint/2010/main" val="237292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AACC63-D887-40E8-8239-FD16AE528F07}"/>
              </a:ext>
            </a:extLst>
          </p:cNvPr>
          <p:cNvSpPr>
            <a:spLocks noGrp="1"/>
          </p:cNvSpPr>
          <p:nvPr>
            <p:ph type="title"/>
          </p:nvPr>
        </p:nvSpPr>
        <p:spPr>
          <a:xfrm>
            <a:off x="819538" y="522516"/>
            <a:ext cx="7568682" cy="1168172"/>
          </a:xfrm>
        </p:spPr>
        <p:txBody>
          <a:bodyPr>
            <a:normAutofit/>
          </a:bodyPr>
          <a:lstStyle>
            <a:lvl1pPr>
              <a:lnSpc>
                <a:spcPts val="3470"/>
              </a:lnSpc>
              <a:spcBef>
                <a:spcPts val="750"/>
              </a:spcBef>
              <a:defRPr sz="3600">
                <a:solidFill>
                  <a:srgbClr val="B5121B"/>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10" name="Content Placeholder 2">
            <a:extLst>
              <a:ext uri="{FF2B5EF4-FFF2-40B4-BE49-F238E27FC236}">
                <a16:creationId xmlns:a16="http://schemas.microsoft.com/office/drawing/2014/main" id="{524D0BDC-AEAF-40AB-BD13-7775E203703A}"/>
              </a:ext>
            </a:extLst>
          </p:cNvPr>
          <p:cNvSpPr>
            <a:spLocks noGrp="1"/>
          </p:cNvSpPr>
          <p:nvPr>
            <p:ph idx="1"/>
          </p:nvPr>
        </p:nvSpPr>
        <p:spPr>
          <a:xfrm>
            <a:off x="819538" y="2313991"/>
            <a:ext cx="4965441" cy="3862971"/>
          </a:xfrm>
        </p:spPr>
        <p:txBody>
          <a:bodyPr/>
          <a:lstStyle>
            <a:lvl1pPr>
              <a:buClr>
                <a:srgbClr val="AEB4B9"/>
              </a:buClr>
              <a:defRPr sz="2600">
                <a:solidFill>
                  <a:schemeClr val="tx1"/>
                </a:solidFill>
              </a:defRPr>
            </a:lvl1pPr>
            <a:lvl2pPr>
              <a:buClr>
                <a:srgbClr val="AEB4B9"/>
              </a:buClr>
              <a:defRPr>
                <a:solidFill>
                  <a:schemeClr val="tx1"/>
                </a:solidFill>
              </a:defRPr>
            </a:lvl2pPr>
            <a:lvl3pPr>
              <a:buClr>
                <a:srgbClr val="AEB4B9"/>
              </a:buClr>
              <a:defRPr>
                <a:solidFill>
                  <a:schemeClr val="tx1"/>
                </a:solidFill>
              </a:defRPr>
            </a:lvl3pPr>
            <a:lvl4pPr>
              <a:buClr>
                <a:srgbClr val="AEB4B9"/>
              </a:buClr>
              <a:defRPr>
                <a:solidFill>
                  <a:schemeClr val="tx1"/>
                </a:solidFill>
              </a:defRPr>
            </a:lvl4pPr>
            <a:lvl5pPr>
              <a:buClr>
                <a:srgbClr val="AEB4B9"/>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object 4">
            <a:extLst>
              <a:ext uri="{FF2B5EF4-FFF2-40B4-BE49-F238E27FC236}">
                <a16:creationId xmlns:a16="http://schemas.microsoft.com/office/drawing/2014/main" id="{81B46DBF-1B89-405C-A53C-EE0D38B3C854}"/>
              </a:ext>
              <a:ext uri="{C183D7F6-B498-43B3-948B-1728B52AA6E4}">
                <adec:decorative xmlns:adec="http://schemas.microsoft.com/office/drawing/2017/decorative" val="1"/>
              </a:ext>
            </a:extLst>
          </p:cNvPr>
          <p:cNvSpPr/>
          <p:nvPr userDrawn="1"/>
        </p:nvSpPr>
        <p:spPr>
          <a:xfrm>
            <a:off x="854508" y="1832146"/>
            <a:ext cx="1584325" cy="0"/>
          </a:xfrm>
          <a:custGeom>
            <a:avLst/>
            <a:gdLst/>
            <a:ahLst/>
            <a:cxnLst/>
            <a:rect l="l" t="t" r="r" b="b"/>
            <a:pathLst>
              <a:path w="1584325">
                <a:moveTo>
                  <a:pt x="0" y="0"/>
                </a:moveTo>
                <a:lnTo>
                  <a:pt x="1583728" y="0"/>
                </a:lnTo>
              </a:path>
            </a:pathLst>
          </a:custGeom>
          <a:ln w="16929">
            <a:solidFill>
              <a:srgbClr val="A6ADB1"/>
            </a:solidFill>
          </a:ln>
        </p:spPr>
        <p:txBody>
          <a:bodyPr wrap="square" lIns="0" tIns="0" rIns="0" bIns="0" rtlCol="0"/>
          <a:lstStyle/>
          <a:p>
            <a:endParaRPr/>
          </a:p>
        </p:txBody>
      </p:sp>
      <p:sp>
        <p:nvSpPr>
          <p:cNvPr id="16" name="Content Placeholder 2">
            <a:extLst>
              <a:ext uri="{FF2B5EF4-FFF2-40B4-BE49-F238E27FC236}">
                <a16:creationId xmlns:a16="http://schemas.microsoft.com/office/drawing/2014/main" id="{79DC973B-EFE1-44F1-9FB7-36E4227439C7}"/>
              </a:ext>
            </a:extLst>
          </p:cNvPr>
          <p:cNvSpPr>
            <a:spLocks noGrp="1"/>
          </p:cNvSpPr>
          <p:nvPr>
            <p:ph idx="10"/>
          </p:nvPr>
        </p:nvSpPr>
        <p:spPr>
          <a:xfrm>
            <a:off x="6369696" y="2317095"/>
            <a:ext cx="4965442" cy="3862971"/>
          </a:xfrm>
        </p:spPr>
        <p:txBody>
          <a:bodyPr/>
          <a:lstStyle>
            <a:lvl1pPr>
              <a:buClr>
                <a:srgbClr val="AEB4B9"/>
              </a:buClr>
              <a:defRPr sz="2600">
                <a:solidFill>
                  <a:schemeClr val="tx1"/>
                </a:solidFill>
              </a:defRPr>
            </a:lvl1pPr>
            <a:lvl2pPr>
              <a:buClr>
                <a:srgbClr val="AEB4B9"/>
              </a:buClr>
              <a:defRPr>
                <a:solidFill>
                  <a:schemeClr val="tx1"/>
                </a:solidFill>
              </a:defRPr>
            </a:lvl2pPr>
            <a:lvl3pPr>
              <a:buClr>
                <a:srgbClr val="AEB4B9"/>
              </a:buClr>
              <a:defRPr>
                <a:solidFill>
                  <a:schemeClr val="tx1"/>
                </a:solidFill>
              </a:defRPr>
            </a:lvl3pPr>
            <a:lvl4pPr>
              <a:buClr>
                <a:srgbClr val="AEB4B9"/>
              </a:buClr>
              <a:defRPr>
                <a:solidFill>
                  <a:schemeClr val="tx1"/>
                </a:solidFill>
              </a:defRPr>
            </a:lvl4pPr>
            <a:lvl5pPr>
              <a:buClr>
                <a:srgbClr val="AEB4B9"/>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Slide Number Placeholder 5">
            <a:extLst>
              <a:ext uri="{FF2B5EF4-FFF2-40B4-BE49-F238E27FC236}">
                <a16:creationId xmlns:a16="http://schemas.microsoft.com/office/drawing/2014/main" id="{749C0CEC-03F4-4704-9D20-E00E4CD0651C}"/>
              </a:ext>
            </a:extLst>
          </p:cNvPr>
          <p:cNvSpPr>
            <a:spLocks noGrp="1"/>
          </p:cNvSpPr>
          <p:nvPr>
            <p:ph type="sldNum" sz="quarter" idx="4"/>
          </p:nvPr>
        </p:nvSpPr>
        <p:spPr>
          <a:xfrm>
            <a:off x="8955058" y="6092983"/>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pic>
        <p:nvPicPr>
          <p:cNvPr id="21" name="Picture 20" descr="Lancaster University">
            <a:extLst>
              <a:ext uri="{FF2B5EF4-FFF2-40B4-BE49-F238E27FC236}">
                <a16:creationId xmlns:a16="http://schemas.microsoft.com/office/drawing/2014/main" id="{607635CB-A9C5-437C-8837-4C730E8C637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24359" y="762000"/>
            <a:ext cx="2098889" cy="663520"/>
          </a:xfrm>
          <a:prstGeom prst="rect">
            <a:avLst/>
          </a:prstGeom>
        </p:spPr>
      </p:pic>
    </p:spTree>
    <p:extLst>
      <p:ext uri="{BB962C8B-B14F-4D97-AF65-F5344CB8AC3E}">
        <p14:creationId xmlns:p14="http://schemas.microsoft.com/office/powerpoint/2010/main" val="64893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75887E-4F05-4593-B389-647D40DD0309}"/>
              </a:ext>
            </a:extLst>
          </p:cNvPr>
          <p:cNvSpPr>
            <a:spLocks noGrp="1"/>
          </p:cNvSpPr>
          <p:nvPr>
            <p:ph type="body" idx="1"/>
          </p:nvPr>
        </p:nvSpPr>
        <p:spPr>
          <a:xfrm>
            <a:off x="74647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3C9B9D8-EA34-4852-A458-9C736D59E6A7}"/>
              </a:ext>
            </a:extLst>
          </p:cNvPr>
          <p:cNvSpPr>
            <a:spLocks noGrp="1"/>
          </p:cNvSpPr>
          <p:nvPr>
            <p:ph sz="half" idx="2"/>
          </p:nvPr>
        </p:nvSpPr>
        <p:spPr>
          <a:xfrm>
            <a:off x="746478" y="2505075"/>
            <a:ext cx="5157787" cy="3684588"/>
          </a:xfrm>
        </p:spPr>
        <p:txBody>
          <a:bodyPr/>
          <a:lstStyle>
            <a:lvl1pPr>
              <a:buClr>
                <a:srgbClr val="AEB4B9"/>
              </a:buClr>
              <a:defRPr sz="2600"/>
            </a:lvl1pPr>
            <a:lvl2pPr>
              <a:buClr>
                <a:srgbClr val="AEB4B9"/>
              </a:buClr>
              <a:defRPr/>
            </a:lvl2pPr>
            <a:lvl3pPr>
              <a:buClr>
                <a:srgbClr val="AEB4B9"/>
              </a:buClr>
              <a:defRPr/>
            </a:lvl3pPr>
            <a:lvl4pPr>
              <a:buClr>
                <a:srgbClr val="AEB4B9"/>
              </a:buClr>
              <a:defRPr/>
            </a:lvl4pPr>
            <a:lvl5pPr>
              <a:buClr>
                <a:srgbClr val="AEB4B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C83E91B9-1447-4EAE-9AB6-9200E96A989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8105AF1-67AB-413D-B37A-83B233A5D7CD}"/>
              </a:ext>
            </a:extLst>
          </p:cNvPr>
          <p:cNvSpPr>
            <a:spLocks noGrp="1"/>
          </p:cNvSpPr>
          <p:nvPr>
            <p:ph sz="quarter" idx="4"/>
          </p:nvPr>
        </p:nvSpPr>
        <p:spPr>
          <a:xfrm>
            <a:off x="6172200" y="2505075"/>
            <a:ext cx="5183188" cy="3684588"/>
          </a:xfrm>
        </p:spPr>
        <p:txBody>
          <a:bodyPr/>
          <a:lstStyle>
            <a:lvl1pPr>
              <a:buClr>
                <a:srgbClr val="AEB4B9"/>
              </a:buClr>
              <a:defRPr sz="2600"/>
            </a:lvl1pPr>
            <a:lvl2pPr>
              <a:buClr>
                <a:srgbClr val="AEB4B9"/>
              </a:buClr>
              <a:defRPr/>
            </a:lvl2pPr>
            <a:lvl3pPr>
              <a:buClr>
                <a:srgbClr val="AEB4B9"/>
              </a:buClr>
              <a:defRPr/>
            </a:lvl3pPr>
            <a:lvl4pPr>
              <a:buClr>
                <a:srgbClr val="AEB4B9"/>
              </a:buClr>
              <a:defRPr/>
            </a:lvl4pPr>
            <a:lvl5pPr>
              <a:buClr>
                <a:srgbClr val="AEB4B9"/>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EBFEF35C-6404-4538-8F34-0A8878183E9A}"/>
              </a:ext>
            </a:extLst>
          </p:cNvPr>
          <p:cNvSpPr>
            <a:spLocks noGrp="1"/>
          </p:cNvSpPr>
          <p:nvPr>
            <p:ph type="title"/>
          </p:nvPr>
        </p:nvSpPr>
        <p:spPr>
          <a:xfrm>
            <a:off x="735559" y="531848"/>
            <a:ext cx="7568682" cy="1158840"/>
          </a:xfrm>
        </p:spPr>
        <p:txBody>
          <a:bodyPr>
            <a:normAutofit/>
          </a:bodyPr>
          <a:lstStyle>
            <a:lvl1pPr>
              <a:lnSpc>
                <a:spcPts val="3470"/>
              </a:lnSpc>
              <a:spcBef>
                <a:spcPts val="750"/>
              </a:spcBef>
              <a:defRPr sz="3600">
                <a:solidFill>
                  <a:srgbClr val="B5121B"/>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13" name="object 4">
            <a:extLst>
              <a:ext uri="{FF2B5EF4-FFF2-40B4-BE49-F238E27FC236}">
                <a16:creationId xmlns:a16="http://schemas.microsoft.com/office/drawing/2014/main" id="{3D487BA0-3AE0-4031-8055-C6AFDC31E01B}"/>
              </a:ext>
              <a:ext uri="{C183D7F6-B498-43B3-948B-1728B52AA6E4}">
                <adec:decorative xmlns:adec="http://schemas.microsoft.com/office/drawing/2017/decorative" val="1"/>
              </a:ext>
            </a:extLst>
          </p:cNvPr>
          <p:cNvSpPr/>
          <p:nvPr userDrawn="1"/>
        </p:nvSpPr>
        <p:spPr>
          <a:xfrm>
            <a:off x="835846" y="1832146"/>
            <a:ext cx="1584325" cy="0"/>
          </a:xfrm>
          <a:custGeom>
            <a:avLst/>
            <a:gdLst/>
            <a:ahLst/>
            <a:cxnLst/>
            <a:rect l="l" t="t" r="r" b="b"/>
            <a:pathLst>
              <a:path w="1584325">
                <a:moveTo>
                  <a:pt x="0" y="0"/>
                </a:moveTo>
                <a:lnTo>
                  <a:pt x="1583728" y="0"/>
                </a:lnTo>
              </a:path>
            </a:pathLst>
          </a:custGeom>
          <a:ln w="16929">
            <a:solidFill>
              <a:srgbClr val="A6ADB1"/>
            </a:solidFill>
          </a:ln>
        </p:spPr>
        <p:txBody>
          <a:bodyPr wrap="square" lIns="0" tIns="0" rIns="0" bIns="0" rtlCol="0"/>
          <a:lstStyle/>
          <a:p>
            <a:endParaRPr/>
          </a:p>
        </p:txBody>
      </p:sp>
      <p:sp>
        <p:nvSpPr>
          <p:cNvPr id="16" name="Slide Number Placeholder 5">
            <a:extLst>
              <a:ext uri="{FF2B5EF4-FFF2-40B4-BE49-F238E27FC236}">
                <a16:creationId xmlns:a16="http://schemas.microsoft.com/office/drawing/2014/main" id="{983E33A9-9C13-43F2-93A7-5CD7A6D522E2}"/>
              </a:ext>
            </a:extLst>
          </p:cNvPr>
          <p:cNvSpPr>
            <a:spLocks noGrp="1"/>
          </p:cNvSpPr>
          <p:nvPr>
            <p:ph type="sldNum" sz="quarter" idx="10"/>
          </p:nvPr>
        </p:nvSpPr>
        <p:spPr>
          <a:xfrm>
            <a:off x="8955058" y="6092983"/>
            <a:ext cx="2743200" cy="365125"/>
          </a:xfrm>
          <a:prstGeom prst="rect">
            <a:avLst/>
          </a:prstGeom>
        </p:spPr>
        <p:txBody>
          <a:bodyPr vert="horz" lIns="91440" tIns="45720" rIns="91440" bIns="45720" rtlCol="0" anchor="ctr"/>
          <a:lstStyle>
            <a:lvl1pPr algn="r">
              <a:defRPr sz="1800">
                <a:solidFill>
                  <a:srgbClr val="414042"/>
                </a:solidFill>
              </a:defRPr>
            </a:lvl1pPr>
          </a:lstStyle>
          <a:p>
            <a:fld id="{6998E55D-8E2A-4AFE-A61C-B5DBBB7761E7}" type="slidenum">
              <a:rPr lang="en-GB" smtClean="0"/>
              <a:pPr/>
              <a:t>‹#›</a:t>
            </a:fld>
            <a:endParaRPr lang="en-GB"/>
          </a:p>
        </p:txBody>
      </p:sp>
      <p:pic>
        <p:nvPicPr>
          <p:cNvPr id="17" name="Picture 16" descr="Lancaster University">
            <a:extLst>
              <a:ext uri="{FF2B5EF4-FFF2-40B4-BE49-F238E27FC236}">
                <a16:creationId xmlns:a16="http://schemas.microsoft.com/office/drawing/2014/main" id="{24641CFC-5847-40DB-B4F0-5496D257DA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24359" y="762000"/>
            <a:ext cx="2098889" cy="663520"/>
          </a:xfrm>
          <a:prstGeom prst="rect">
            <a:avLst/>
          </a:prstGeom>
        </p:spPr>
      </p:pic>
    </p:spTree>
    <p:extLst>
      <p:ext uri="{BB962C8B-B14F-4D97-AF65-F5344CB8AC3E}">
        <p14:creationId xmlns:p14="http://schemas.microsoft.com/office/powerpoint/2010/main" val="317134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AEA68D54-1EAD-45D6-B6CC-D07221904D21}"/>
              </a:ext>
              <a:ext uri="{C183D7F6-B498-43B3-948B-1728B52AA6E4}">
                <adec:decorative xmlns:adec="http://schemas.microsoft.com/office/drawing/2017/decorative" val="1"/>
              </a:ext>
            </a:extLst>
          </p:cNvPr>
          <p:cNvSpPr/>
          <p:nvPr userDrawn="1"/>
        </p:nvSpPr>
        <p:spPr>
          <a:xfrm>
            <a:off x="95986" y="95973"/>
            <a:ext cx="12001500" cy="6666230"/>
          </a:xfrm>
          <a:custGeom>
            <a:avLst/>
            <a:gdLst/>
            <a:ahLst/>
            <a:cxnLst/>
            <a:rect l="l" t="t" r="r" b="b"/>
            <a:pathLst>
              <a:path w="12001500" h="6666230">
                <a:moveTo>
                  <a:pt x="0" y="6666039"/>
                </a:moveTo>
                <a:lnTo>
                  <a:pt x="12001233" y="6666039"/>
                </a:lnTo>
                <a:lnTo>
                  <a:pt x="12001233" y="0"/>
                </a:lnTo>
                <a:lnTo>
                  <a:pt x="0" y="0"/>
                </a:lnTo>
                <a:lnTo>
                  <a:pt x="0" y="6666039"/>
                </a:lnTo>
                <a:close/>
              </a:path>
            </a:pathLst>
          </a:custGeom>
          <a:ln w="191960">
            <a:solidFill>
              <a:srgbClr val="E9ECED"/>
            </a:solidFill>
          </a:ln>
        </p:spPr>
        <p:txBody>
          <a:bodyPr wrap="square" lIns="0" tIns="0" rIns="0" bIns="0" rtlCol="0"/>
          <a:lstStyle/>
          <a:p>
            <a:endParaRPr/>
          </a:p>
        </p:txBody>
      </p:sp>
      <p:sp>
        <p:nvSpPr>
          <p:cNvPr id="2" name="Title Placeholder 1">
            <a:extLst>
              <a:ext uri="{FF2B5EF4-FFF2-40B4-BE49-F238E27FC236}">
                <a16:creationId xmlns:a16="http://schemas.microsoft.com/office/drawing/2014/main" id="{365B8E11-7BA2-4A60-A654-2F22523E4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08189B7-2C82-485D-8C8C-9F6C4A029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6993076"/>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4" r:id="rId4"/>
    <p:sldLayoutId id="2147483650" r:id="rId5"/>
    <p:sldLayoutId id="2147483665" r:id="rId6"/>
    <p:sldLayoutId id="2147483651" r:id="rId7"/>
    <p:sldLayoutId id="2147483652" r:id="rId8"/>
    <p:sldLayoutId id="2147483653" r:id="rId9"/>
    <p:sldLayoutId id="2147483654" r:id="rId10"/>
    <p:sldLayoutId id="2147483655" r:id="rId11"/>
    <p:sldLayoutId id="214748366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EB4B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EB4B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EB4B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EB4B9"/>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EB4B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researchoutreach.org/articles/patient-compliance-modern-medicine/" TargetMode="External"/><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www.everydaygivingblog.com/2008/02/a-day-for-heart.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flickr.com/photos/orbis_emea/962707616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enfermeriabuenosaires.com/como-decirle-una-madre-que-su-hijo-ha-muert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epass.eu/welcome/"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bestactoraward.com/alvaro-marenco/" TargetMode="External"/><Relationship Id="rId5" Type="http://schemas.openxmlformats.org/officeDocument/2006/relationships/image" Target="../media/image22.jpeg"/><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logs.archives.qld.gov.au/2015/01/13/recruitment-of-nurses-after-second-world-war/" TargetMode="External"/><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blogs.archives.qld.gov.au/2015/01/13/recruitment-of-nurses-after-second-world-war/" TargetMode="External"/><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quoimedia.com/covid-19-crisis-in-nursing-homes-is-a-gender-crisi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www.canjsurg.ca/content/64/6/E60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policyoptions.irpp.org/magazines/december-2020/canadians-views-on-assisted-dying-are-comple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singularityhub.com/2016/03/22/technology-feels-like-its-accelerating-because-it-actually-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propublica.org/article/as-opioid-epidemic-continues-steps-to-curb-it-multiply?google_editors_picks=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D079-FCD2-4885-8BE0-FD9919EE13CE}"/>
              </a:ext>
            </a:extLst>
          </p:cNvPr>
          <p:cNvSpPr>
            <a:spLocks noGrp="1"/>
          </p:cNvSpPr>
          <p:nvPr>
            <p:ph type="ctrTitle"/>
          </p:nvPr>
        </p:nvSpPr>
        <p:spPr>
          <a:xfrm>
            <a:off x="900940" y="2205022"/>
            <a:ext cx="10194408" cy="1399152"/>
          </a:xfrm>
        </p:spPr>
        <p:txBody>
          <a:bodyPr>
            <a:normAutofit fontScale="90000"/>
          </a:bodyPr>
          <a:lstStyle/>
          <a:p>
            <a:pPr>
              <a:lnSpc>
                <a:spcPct val="100000"/>
              </a:lnSpc>
            </a:pPr>
            <a:r>
              <a:rPr lang="en-GB" dirty="0"/>
              <a:t>Providing palliative care: research exploring the impact of nursing, multi-disciplinary teams, and the wider community on care quality</a:t>
            </a:r>
          </a:p>
        </p:txBody>
      </p:sp>
      <p:sp>
        <p:nvSpPr>
          <p:cNvPr id="3" name="Subtitle 2">
            <a:extLst>
              <a:ext uri="{FF2B5EF4-FFF2-40B4-BE49-F238E27FC236}">
                <a16:creationId xmlns:a16="http://schemas.microsoft.com/office/drawing/2014/main" id="{D2260A90-7F07-4A3F-9158-D95B5CA4BBFB}"/>
              </a:ext>
            </a:extLst>
          </p:cNvPr>
          <p:cNvSpPr>
            <a:spLocks noGrp="1"/>
          </p:cNvSpPr>
          <p:nvPr>
            <p:ph type="subTitle" idx="1"/>
          </p:nvPr>
        </p:nvSpPr>
        <p:spPr>
          <a:xfrm>
            <a:off x="934338" y="4152381"/>
            <a:ext cx="9144000" cy="1940602"/>
          </a:xfrm>
        </p:spPr>
        <p:txBody>
          <a:bodyPr>
            <a:noAutofit/>
          </a:bodyPr>
          <a:lstStyle/>
          <a:p>
            <a:pPr>
              <a:lnSpc>
                <a:spcPct val="100000"/>
              </a:lnSpc>
            </a:pPr>
            <a:r>
              <a:rPr lang="en-GB" sz="4400" dirty="0"/>
              <a:t>Catherine Walshe </a:t>
            </a:r>
          </a:p>
        </p:txBody>
      </p:sp>
      <p:sp>
        <p:nvSpPr>
          <p:cNvPr id="4" name="Slide Number Placeholder 3">
            <a:extLst>
              <a:ext uri="{FF2B5EF4-FFF2-40B4-BE49-F238E27FC236}">
                <a16:creationId xmlns:a16="http://schemas.microsoft.com/office/drawing/2014/main" id="{718E0348-3B43-4A2F-B443-1B55BC3F16F6}"/>
              </a:ext>
            </a:extLst>
          </p:cNvPr>
          <p:cNvSpPr>
            <a:spLocks noGrp="1"/>
          </p:cNvSpPr>
          <p:nvPr>
            <p:ph type="sldNum" sz="quarter" idx="4"/>
          </p:nvPr>
        </p:nvSpPr>
        <p:spPr/>
        <p:txBody>
          <a:bodyPr/>
          <a:lstStyle/>
          <a:p>
            <a:fld id="{6998E55D-8E2A-4AFE-A61C-B5DBBB7761E7}" type="slidenum">
              <a:rPr lang="en-GB" smtClean="0"/>
              <a:pPr/>
              <a:t>1</a:t>
            </a:fld>
            <a:endParaRPr lang="en-GB"/>
          </a:p>
        </p:txBody>
      </p:sp>
    </p:spTree>
    <p:extLst>
      <p:ext uri="{BB962C8B-B14F-4D97-AF65-F5344CB8AC3E}">
        <p14:creationId xmlns:p14="http://schemas.microsoft.com/office/powerpoint/2010/main" val="301030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D52116-108F-4384-868D-C3602B58592C}"/>
              </a:ext>
            </a:extLst>
          </p:cNvPr>
          <p:cNvSpPr>
            <a:spLocks noGrp="1"/>
          </p:cNvSpPr>
          <p:nvPr>
            <p:ph type="sldNum" sz="quarter" idx="4"/>
          </p:nvPr>
        </p:nvSpPr>
        <p:spPr/>
        <p:txBody>
          <a:bodyPr/>
          <a:lstStyle/>
          <a:p>
            <a:fld id="{6998E55D-8E2A-4AFE-A61C-B5DBBB7761E7}" type="slidenum">
              <a:rPr lang="en-GB" smtClean="0"/>
              <a:pPr/>
              <a:t>10</a:t>
            </a:fld>
            <a:endParaRPr lang="en-GB"/>
          </a:p>
        </p:txBody>
      </p:sp>
      <p:pic>
        <p:nvPicPr>
          <p:cNvPr id="3" name="Picture 2">
            <a:extLst>
              <a:ext uri="{FF2B5EF4-FFF2-40B4-BE49-F238E27FC236}">
                <a16:creationId xmlns:a16="http://schemas.microsoft.com/office/drawing/2014/main" id="{CAFCB887-6C26-4EBC-8A61-E628B16CA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83" y="412883"/>
            <a:ext cx="5140769" cy="6032233"/>
          </a:xfrm>
          <a:prstGeom prst="rect">
            <a:avLst/>
          </a:prstGeom>
          <a:ln>
            <a:solidFill>
              <a:schemeClr val="tx1"/>
            </a:solidFill>
          </a:ln>
        </p:spPr>
      </p:pic>
      <p:pic>
        <p:nvPicPr>
          <p:cNvPr id="4" name="Picture 3">
            <a:extLst>
              <a:ext uri="{FF2B5EF4-FFF2-40B4-BE49-F238E27FC236}">
                <a16:creationId xmlns:a16="http://schemas.microsoft.com/office/drawing/2014/main" id="{B8E10514-8D61-4603-BC7D-EEE23A2997C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48682" y="499292"/>
            <a:ext cx="6137906" cy="5945824"/>
          </a:xfrm>
          <a:prstGeom prst="rect">
            <a:avLst/>
          </a:prstGeom>
          <a:ln>
            <a:solidFill>
              <a:schemeClr val="tx1"/>
            </a:solidFill>
          </a:ln>
        </p:spPr>
      </p:pic>
    </p:spTree>
    <p:extLst>
      <p:ext uri="{BB962C8B-B14F-4D97-AF65-F5344CB8AC3E}">
        <p14:creationId xmlns:p14="http://schemas.microsoft.com/office/powerpoint/2010/main" val="96716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21AA2-7EC8-4B40-BFEB-381F756CAB04}"/>
              </a:ext>
            </a:extLst>
          </p:cNvPr>
          <p:cNvSpPr>
            <a:spLocks noGrp="1"/>
          </p:cNvSpPr>
          <p:nvPr>
            <p:ph type="sldNum" sz="quarter" idx="4"/>
          </p:nvPr>
        </p:nvSpPr>
        <p:spPr/>
        <p:txBody>
          <a:bodyPr/>
          <a:lstStyle/>
          <a:p>
            <a:fld id="{6998E55D-8E2A-4AFE-A61C-B5DBBB7761E7}" type="slidenum">
              <a:rPr lang="en-GB" smtClean="0"/>
              <a:pPr/>
              <a:t>11</a:t>
            </a:fld>
            <a:endParaRPr lang="en-GB"/>
          </a:p>
        </p:txBody>
      </p:sp>
      <p:pic>
        <p:nvPicPr>
          <p:cNvPr id="4" name="Picture 3">
            <a:extLst>
              <a:ext uri="{FF2B5EF4-FFF2-40B4-BE49-F238E27FC236}">
                <a16:creationId xmlns:a16="http://schemas.microsoft.com/office/drawing/2014/main" id="{CD8AFE79-E077-4E1F-9150-D1D1BC8A66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8141547"/>
          </a:xfrm>
          <a:prstGeom prst="rect">
            <a:avLst/>
          </a:prstGeom>
        </p:spPr>
      </p:pic>
      <p:sp>
        <p:nvSpPr>
          <p:cNvPr id="6" name="TextBox 5">
            <a:extLst>
              <a:ext uri="{FF2B5EF4-FFF2-40B4-BE49-F238E27FC236}">
                <a16:creationId xmlns:a16="http://schemas.microsoft.com/office/drawing/2014/main" id="{EC9ED2BE-482A-4FC3-A923-BF3FD5A95712}"/>
              </a:ext>
            </a:extLst>
          </p:cNvPr>
          <p:cNvSpPr txBox="1"/>
          <p:nvPr/>
        </p:nvSpPr>
        <p:spPr>
          <a:xfrm>
            <a:off x="7440237" y="332773"/>
            <a:ext cx="4627085" cy="5632311"/>
          </a:xfrm>
          <a:prstGeom prst="rect">
            <a:avLst/>
          </a:prstGeom>
          <a:noFill/>
        </p:spPr>
        <p:txBody>
          <a:bodyPr wrap="square" rtlCol="0">
            <a:spAutoFit/>
          </a:bodyPr>
          <a:lstStyle/>
          <a:p>
            <a:pPr algn="r"/>
            <a:r>
              <a:rPr lang="en-GB" sz="7200" dirty="0">
                <a:solidFill>
                  <a:schemeClr val="bg1"/>
                </a:solidFill>
              </a:rPr>
              <a:t>Reduction in rate of decline in quality of life</a:t>
            </a:r>
          </a:p>
        </p:txBody>
      </p:sp>
    </p:spTree>
    <p:extLst>
      <p:ext uri="{BB962C8B-B14F-4D97-AF65-F5344CB8AC3E}">
        <p14:creationId xmlns:p14="http://schemas.microsoft.com/office/powerpoint/2010/main" val="135383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C00C6-775E-4E06-8DE5-E95B0EC4D831}"/>
              </a:ext>
            </a:extLst>
          </p:cNvPr>
          <p:cNvSpPr>
            <a:spLocks noGrp="1"/>
          </p:cNvSpPr>
          <p:nvPr>
            <p:ph type="sldNum" sz="quarter" idx="4"/>
          </p:nvPr>
        </p:nvSpPr>
        <p:spPr/>
        <p:txBody>
          <a:bodyPr/>
          <a:lstStyle/>
          <a:p>
            <a:fld id="{6998E55D-8E2A-4AFE-A61C-B5DBBB7761E7}" type="slidenum">
              <a:rPr lang="en-GB" smtClean="0"/>
              <a:pPr/>
              <a:t>12</a:t>
            </a:fld>
            <a:endParaRPr lang="en-GB"/>
          </a:p>
        </p:txBody>
      </p:sp>
      <p:pic>
        <p:nvPicPr>
          <p:cNvPr id="4" name="Picture 3">
            <a:extLst>
              <a:ext uri="{FF2B5EF4-FFF2-40B4-BE49-F238E27FC236}">
                <a16:creationId xmlns:a16="http://schemas.microsoft.com/office/drawing/2014/main" id="{D7EC9E77-8F02-4C93-8921-9D9FA4F7AD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774251"/>
            <a:ext cx="12191999" cy="11954275"/>
          </a:xfrm>
          <a:prstGeom prst="rect">
            <a:avLst/>
          </a:prstGeom>
        </p:spPr>
      </p:pic>
      <p:sp>
        <p:nvSpPr>
          <p:cNvPr id="6" name="TextBox 5">
            <a:extLst>
              <a:ext uri="{FF2B5EF4-FFF2-40B4-BE49-F238E27FC236}">
                <a16:creationId xmlns:a16="http://schemas.microsoft.com/office/drawing/2014/main" id="{8F26ECFA-691F-4180-A454-8C299E9B09F4}"/>
              </a:ext>
            </a:extLst>
          </p:cNvPr>
          <p:cNvSpPr txBox="1"/>
          <p:nvPr/>
        </p:nvSpPr>
        <p:spPr>
          <a:xfrm>
            <a:off x="3633911" y="1720840"/>
            <a:ext cx="4627085" cy="3416320"/>
          </a:xfrm>
          <a:prstGeom prst="rect">
            <a:avLst/>
          </a:prstGeom>
          <a:noFill/>
        </p:spPr>
        <p:txBody>
          <a:bodyPr wrap="square" rtlCol="0">
            <a:spAutoFit/>
          </a:bodyPr>
          <a:lstStyle/>
          <a:p>
            <a:pPr algn="ctr"/>
            <a:r>
              <a:rPr lang="en-GB" sz="7200" dirty="0">
                <a:solidFill>
                  <a:schemeClr val="bg1"/>
                </a:solidFill>
              </a:rPr>
              <a:t>It comes from the heart</a:t>
            </a:r>
          </a:p>
        </p:txBody>
      </p:sp>
    </p:spTree>
    <p:extLst>
      <p:ext uri="{BB962C8B-B14F-4D97-AF65-F5344CB8AC3E}">
        <p14:creationId xmlns:p14="http://schemas.microsoft.com/office/powerpoint/2010/main" val="277063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4B7D66-FF4E-4707-8145-67DDFA9F70D3}"/>
              </a:ext>
            </a:extLst>
          </p:cNvPr>
          <p:cNvSpPr>
            <a:spLocks noGrp="1"/>
          </p:cNvSpPr>
          <p:nvPr>
            <p:ph type="sldNum" sz="quarter" idx="4"/>
          </p:nvPr>
        </p:nvSpPr>
        <p:spPr/>
        <p:txBody>
          <a:bodyPr/>
          <a:lstStyle/>
          <a:p>
            <a:fld id="{6998E55D-8E2A-4AFE-A61C-B5DBBB7761E7}" type="slidenum">
              <a:rPr lang="en-GB" smtClean="0"/>
              <a:pPr/>
              <a:t>13</a:t>
            </a:fld>
            <a:endParaRPr lang="en-GB"/>
          </a:p>
        </p:txBody>
      </p:sp>
      <p:pic>
        <p:nvPicPr>
          <p:cNvPr id="3" name="Picture 2">
            <a:extLst>
              <a:ext uri="{FF2B5EF4-FFF2-40B4-BE49-F238E27FC236}">
                <a16:creationId xmlns:a16="http://schemas.microsoft.com/office/drawing/2014/main" id="{785664A8-9C31-49C3-A5BC-C43E74E57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03" y="353101"/>
            <a:ext cx="11454594" cy="6151798"/>
          </a:xfrm>
          <a:prstGeom prst="rect">
            <a:avLst/>
          </a:prstGeom>
          <a:ln>
            <a:solidFill>
              <a:schemeClr val="tx1"/>
            </a:solidFill>
          </a:ln>
        </p:spPr>
      </p:pic>
    </p:spTree>
    <p:extLst>
      <p:ext uri="{BB962C8B-B14F-4D97-AF65-F5344CB8AC3E}">
        <p14:creationId xmlns:p14="http://schemas.microsoft.com/office/powerpoint/2010/main" val="203368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C18AA7-A44C-4A71-97D6-C44DB08FDECB}"/>
              </a:ext>
            </a:extLst>
          </p:cNvPr>
          <p:cNvSpPr>
            <a:spLocks noGrp="1"/>
          </p:cNvSpPr>
          <p:nvPr>
            <p:ph type="sldNum" sz="quarter" idx="4"/>
          </p:nvPr>
        </p:nvSpPr>
        <p:spPr/>
        <p:txBody>
          <a:bodyPr/>
          <a:lstStyle/>
          <a:p>
            <a:fld id="{6998E55D-8E2A-4AFE-A61C-B5DBBB7761E7}" type="slidenum">
              <a:rPr lang="en-GB" smtClean="0"/>
              <a:pPr/>
              <a:t>14</a:t>
            </a:fld>
            <a:endParaRPr lang="en-GB"/>
          </a:p>
        </p:txBody>
      </p:sp>
      <p:graphicFrame>
        <p:nvGraphicFramePr>
          <p:cNvPr id="3" name="Diagram 2">
            <a:extLst>
              <a:ext uri="{FF2B5EF4-FFF2-40B4-BE49-F238E27FC236}">
                <a16:creationId xmlns:a16="http://schemas.microsoft.com/office/drawing/2014/main" id="{3B2E0C10-ABB7-4301-BA5F-F8994274F485}"/>
              </a:ext>
            </a:extLst>
          </p:cNvPr>
          <p:cNvGraphicFramePr/>
          <p:nvPr>
            <p:extLst>
              <p:ext uri="{D42A27DB-BD31-4B8C-83A1-F6EECF244321}">
                <p14:modId xmlns:p14="http://schemas.microsoft.com/office/powerpoint/2010/main" val="1910085931"/>
              </p:ext>
            </p:extLst>
          </p:nvPr>
        </p:nvGraphicFramePr>
        <p:xfrm>
          <a:off x="1706016" y="252276"/>
          <a:ext cx="9266784" cy="6353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61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F3C507-9DC5-4955-BA6C-F3D4250580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43219"/>
            <a:ext cx="12192000" cy="7969124"/>
          </a:xfrm>
          <a:prstGeom prst="rect">
            <a:avLst/>
          </a:prstGeom>
        </p:spPr>
      </p:pic>
      <p:sp>
        <p:nvSpPr>
          <p:cNvPr id="5" name="Speech Bubble: Oval 4">
            <a:extLst>
              <a:ext uri="{FF2B5EF4-FFF2-40B4-BE49-F238E27FC236}">
                <a16:creationId xmlns:a16="http://schemas.microsoft.com/office/drawing/2014/main" id="{B9BB3066-CBB6-4AE4-9ACC-D4CA2D1C1F70}"/>
              </a:ext>
            </a:extLst>
          </p:cNvPr>
          <p:cNvSpPr/>
          <p:nvPr/>
        </p:nvSpPr>
        <p:spPr>
          <a:xfrm>
            <a:off x="264405" y="3841343"/>
            <a:ext cx="11821098" cy="2916716"/>
          </a:xfrm>
          <a:prstGeom prst="wedgeEllipseCallout">
            <a:avLst>
              <a:gd name="adj1" fmla="val -46970"/>
              <a:gd name="adj2" fmla="val -4860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i="1" dirty="0">
                <a:solidFill>
                  <a:schemeClr val="bg1"/>
                </a:solidFill>
              </a:rPr>
              <a:t>…what stays with me the most are those conversations with loved ones and family members to say ‘I’m really sorry, we can’t enable a visit’ …. They have been some of the hardest conversations of my whole nursing career. </a:t>
            </a:r>
            <a:r>
              <a:rPr lang="en-US" altLang="en-US" sz="2800" i="1" dirty="0">
                <a:solidFill>
                  <a:schemeClr val="bg1"/>
                </a:solidFill>
              </a:rPr>
              <a:t>… it just goes against the grain of everything we do</a:t>
            </a:r>
            <a:r>
              <a:rPr lang="en-GB" altLang="en-US" sz="2800" i="1"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103429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8DA703-02C4-45F2-9841-058177162C2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2" name="Speech Bubble: Oval 1">
            <a:extLst>
              <a:ext uri="{FF2B5EF4-FFF2-40B4-BE49-F238E27FC236}">
                <a16:creationId xmlns:a16="http://schemas.microsoft.com/office/drawing/2014/main" id="{725453B3-B7DF-4D9C-860C-A8FA3C410656}"/>
              </a:ext>
            </a:extLst>
          </p:cNvPr>
          <p:cNvSpPr/>
          <p:nvPr/>
        </p:nvSpPr>
        <p:spPr>
          <a:xfrm>
            <a:off x="330506" y="297456"/>
            <a:ext cx="6279615" cy="5541484"/>
          </a:xfrm>
          <a:prstGeom prst="wedgeEllipseCallout">
            <a:avLst>
              <a:gd name="adj1" fmla="val 65185"/>
              <a:gd name="adj2" fmla="val 3562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a:solidFill>
                  <a:schemeClr val="bg1"/>
                </a:solidFill>
              </a:rPr>
              <a:t>Some days I have really struggled … I have absolutely sobbed my heart out, thinking about what stuff I have gone through and seen and conversations that I have had to have</a:t>
            </a:r>
          </a:p>
        </p:txBody>
      </p:sp>
    </p:spTree>
    <p:extLst>
      <p:ext uri="{BB962C8B-B14F-4D97-AF65-F5344CB8AC3E}">
        <p14:creationId xmlns:p14="http://schemas.microsoft.com/office/powerpoint/2010/main" val="88060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1A470A-5D1C-4826-BFA6-18220B12B8A8}"/>
              </a:ext>
            </a:extLst>
          </p:cNvPr>
          <p:cNvSpPr txBox="1"/>
          <p:nvPr/>
        </p:nvSpPr>
        <p:spPr>
          <a:xfrm>
            <a:off x="6096000" y="6973416"/>
            <a:ext cx="5137479" cy="230832"/>
          </a:xfrm>
          <a:prstGeom prst="rect">
            <a:avLst/>
          </a:prstGeom>
          <a:noFill/>
        </p:spPr>
        <p:txBody>
          <a:bodyPr wrap="square" rtlCol="0">
            <a:spAutoFit/>
          </a:bodyPr>
          <a:lstStyle/>
          <a:p>
            <a:r>
              <a:rPr lang="en-GB" sz="900">
                <a:hlinkClick r:id="rId3" tooltip="https://oepass.eu/welcome/"/>
              </a:rPr>
              <a:t>This Photo</a:t>
            </a:r>
            <a:r>
              <a:rPr lang="en-GB" sz="900"/>
              <a:t> by Unknown Author is licensed under </a:t>
            </a:r>
            <a:r>
              <a:rPr lang="en-GB" sz="900">
                <a:hlinkClick r:id="rId4" tooltip="https://creativecommons.org/licenses/by/3.0/"/>
              </a:rPr>
              <a:t>CC BY</a:t>
            </a:r>
            <a:endParaRPr lang="en-GB" sz="900"/>
          </a:p>
        </p:txBody>
      </p:sp>
      <p:pic>
        <p:nvPicPr>
          <p:cNvPr id="4" name="Picture 3">
            <a:extLst>
              <a:ext uri="{FF2B5EF4-FFF2-40B4-BE49-F238E27FC236}">
                <a16:creationId xmlns:a16="http://schemas.microsoft.com/office/drawing/2014/main" id="{B9BC1963-328F-4512-8F3E-606C6F855F38}"/>
              </a:ext>
            </a:extLst>
          </p:cNvPr>
          <p:cNvPicPr>
            <a:picLocks noChangeAspect="1"/>
          </p:cNvPicPr>
          <p:nvPr/>
        </p:nvPicPr>
        <p:blipFill rotWithShape="1">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165253" y="0"/>
            <a:ext cx="13811479" cy="6858000"/>
          </a:xfrm>
          <a:prstGeom prst="rect">
            <a:avLst/>
          </a:prstGeom>
        </p:spPr>
      </p:pic>
      <p:sp>
        <p:nvSpPr>
          <p:cNvPr id="5" name="Speech Bubble: Oval 1">
            <a:extLst>
              <a:ext uri="{FF2B5EF4-FFF2-40B4-BE49-F238E27FC236}">
                <a16:creationId xmlns:a16="http://schemas.microsoft.com/office/drawing/2014/main" id="{725453B3-B7DF-4D9C-860C-A8FA3C410656}"/>
              </a:ext>
            </a:extLst>
          </p:cNvPr>
          <p:cNvSpPr/>
          <p:nvPr/>
        </p:nvSpPr>
        <p:spPr>
          <a:xfrm>
            <a:off x="0" y="77118"/>
            <a:ext cx="5827923" cy="5982159"/>
          </a:xfrm>
          <a:prstGeom prst="wedgeEllipseCallout">
            <a:avLst>
              <a:gd name="adj1" fmla="val 48682"/>
              <a:gd name="adj2" fmla="val 4518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a:solidFill>
                  <a:schemeClr val="bg1"/>
                </a:solidFill>
              </a:rPr>
              <a:t>What we have learnt as a service is that we are a good team, that we can respond, that we’re respected and valuable members of our local health and social care system and that we can add value to that </a:t>
            </a:r>
          </a:p>
        </p:txBody>
      </p:sp>
    </p:spTree>
    <p:extLst>
      <p:ext uri="{BB962C8B-B14F-4D97-AF65-F5344CB8AC3E}">
        <p14:creationId xmlns:p14="http://schemas.microsoft.com/office/powerpoint/2010/main" val="318368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1AED6-806F-41BF-8339-19362CBF9454}"/>
              </a:ext>
            </a:extLst>
          </p:cNvPr>
          <p:cNvSpPr>
            <a:spLocks noGrp="1"/>
          </p:cNvSpPr>
          <p:nvPr>
            <p:ph type="sldNum" sz="quarter" idx="4"/>
          </p:nvPr>
        </p:nvSpPr>
        <p:spPr/>
        <p:txBody>
          <a:bodyPr/>
          <a:lstStyle/>
          <a:p>
            <a:fld id="{6998E55D-8E2A-4AFE-A61C-B5DBBB7761E7}" type="slidenum">
              <a:rPr lang="en-GB" smtClean="0"/>
              <a:pPr/>
              <a:t>18</a:t>
            </a:fld>
            <a:endParaRPr lang="en-GB"/>
          </a:p>
        </p:txBody>
      </p:sp>
      <p:pic>
        <p:nvPicPr>
          <p:cNvPr id="4" name="Picture 3">
            <a:extLst>
              <a:ext uri="{FF2B5EF4-FFF2-40B4-BE49-F238E27FC236}">
                <a16:creationId xmlns:a16="http://schemas.microsoft.com/office/drawing/2014/main" id="{380AAC49-C43D-477D-9A0E-BE698CC1B7A5}"/>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23190" y="247497"/>
            <a:ext cx="6345620" cy="6363006"/>
          </a:xfrm>
          <a:prstGeom prst="rect">
            <a:avLst/>
          </a:prstGeom>
        </p:spPr>
      </p:pic>
    </p:spTree>
    <p:extLst>
      <p:ext uri="{BB962C8B-B14F-4D97-AF65-F5344CB8AC3E}">
        <p14:creationId xmlns:p14="http://schemas.microsoft.com/office/powerpoint/2010/main" val="172905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1AED6-806F-41BF-8339-19362CBF9454}"/>
              </a:ext>
            </a:extLst>
          </p:cNvPr>
          <p:cNvSpPr>
            <a:spLocks noGrp="1"/>
          </p:cNvSpPr>
          <p:nvPr>
            <p:ph type="sldNum" sz="quarter" idx="4"/>
          </p:nvPr>
        </p:nvSpPr>
        <p:spPr/>
        <p:txBody>
          <a:bodyPr/>
          <a:lstStyle/>
          <a:p>
            <a:fld id="{6998E55D-8E2A-4AFE-A61C-B5DBBB7761E7}" type="slidenum">
              <a:rPr lang="en-GB" smtClean="0"/>
              <a:pPr/>
              <a:t>19</a:t>
            </a:fld>
            <a:endParaRPr lang="en-GB"/>
          </a:p>
        </p:txBody>
      </p:sp>
      <p:pic>
        <p:nvPicPr>
          <p:cNvPr id="4" name="Picture 3">
            <a:extLst>
              <a:ext uri="{FF2B5EF4-FFF2-40B4-BE49-F238E27FC236}">
                <a16:creationId xmlns:a16="http://schemas.microsoft.com/office/drawing/2014/main" id="{380AAC49-C43D-477D-9A0E-BE698CC1B7A5}"/>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3697" y="247497"/>
            <a:ext cx="6345620" cy="6363006"/>
          </a:xfrm>
          <a:prstGeom prst="rect">
            <a:avLst/>
          </a:prstGeom>
        </p:spPr>
      </p:pic>
      <p:sp>
        <p:nvSpPr>
          <p:cNvPr id="3" name="TextBox 2">
            <a:extLst>
              <a:ext uri="{FF2B5EF4-FFF2-40B4-BE49-F238E27FC236}">
                <a16:creationId xmlns:a16="http://schemas.microsoft.com/office/drawing/2014/main" id="{1747A49C-7483-4DA1-B66B-9DD16A063BCA}"/>
              </a:ext>
            </a:extLst>
          </p:cNvPr>
          <p:cNvSpPr txBox="1"/>
          <p:nvPr/>
        </p:nvSpPr>
        <p:spPr>
          <a:xfrm rot="21009902">
            <a:off x="5747099" y="2259087"/>
            <a:ext cx="3406795" cy="707886"/>
          </a:xfrm>
          <a:prstGeom prst="rect">
            <a:avLst/>
          </a:prstGeom>
          <a:solidFill>
            <a:schemeClr val="tx1"/>
          </a:solidFill>
        </p:spPr>
        <p:txBody>
          <a:bodyPr wrap="square" rtlCol="0">
            <a:spAutoFit/>
          </a:bodyPr>
          <a:lstStyle/>
          <a:p>
            <a:r>
              <a:rPr lang="en-GB" sz="4000" dirty="0">
                <a:solidFill>
                  <a:srgbClr val="D5D497"/>
                </a:solidFill>
                <a:latin typeface="Ink Free" panose="03080402000500000000" pitchFamily="66" charset="0"/>
              </a:rPr>
              <a:t>RESEARCHER</a:t>
            </a:r>
          </a:p>
        </p:txBody>
      </p:sp>
      <p:sp>
        <p:nvSpPr>
          <p:cNvPr id="5" name="TextBox 4">
            <a:extLst>
              <a:ext uri="{FF2B5EF4-FFF2-40B4-BE49-F238E27FC236}">
                <a16:creationId xmlns:a16="http://schemas.microsoft.com/office/drawing/2014/main" id="{6D2FF964-96C1-49A0-8EF7-23D57FEDCAC5}"/>
              </a:ext>
            </a:extLst>
          </p:cNvPr>
          <p:cNvSpPr txBox="1"/>
          <p:nvPr/>
        </p:nvSpPr>
        <p:spPr>
          <a:xfrm>
            <a:off x="6809297" y="4244765"/>
            <a:ext cx="1828800" cy="523220"/>
          </a:xfrm>
          <a:prstGeom prst="rect">
            <a:avLst/>
          </a:prstGeom>
          <a:solidFill>
            <a:schemeClr val="accent4">
              <a:lumMod val="75000"/>
            </a:schemeClr>
          </a:solidFill>
        </p:spPr>
        <p:txBody>
          <a:bodyPr wrap="square" rtlCol="0">
            <a:spAutoFit/>
          </a:bodyPr>
          <a:lstStyle/>
          <a:p>
            <a:r>
              <a:rPr lang="en-GB" sz="2800" dirty="0">
                <a:latin typeface="Ink Free" panose="03080402000500000000" pitchFamily="66" charset="0"/>
              </a:rPr>
              <a:t>everyone</a:t>
            </a:r>
          </a:p>
        </p:txBody>
      </p:sp>
      <p:sp>
        <p:nvSpPr>
          <p:cNvPr id="6" name="TextBox 5">
            <a:extLst>
              <a:ext uri="{FF2B5EF4-FFF2-40B4-BE49-F238E27FC236}">
                <a16:creationId xmlns:a16="http://schemas.microsoft.com/office/drawing/2014/main" id="{790D4650-A01F-49D0-AB6E-F3F55A31C48B}"/>
              </a:ext>
            </a:extLst>
          </p:cNvPr>
          <p:cNvSpPr txBox="1"/>
          <p:nvPr/>
        </p:nvSpPr>
        <p:spPr>
          <a:xfrm rot="21157613">
            <a:off x="4211807" y="5498409"/>
            <a:ext cx="3375141" cy="523220"/>
          </a:xfrm>
          <a:prstGeom prst="rect">
            <a:avLst/>
          </a:prstGeom>
          <a:solidFill>
            <a:schemeClr val="tx1"/>
          </a:solidFill>
        </p:spPr>
        <p:txBody>
          <a:bodyPr wrap="square" rtlCol="0">
            <a:spAutoFit/>
          </a:bodyPr>
          <a:lstStyle/>
          <a:p>
            <a:r>
              <a:rPr lang="en-GB" sz="2800" dirty="0">
                <a:solidFill>
                  <a:srgbClr val="993366"/>
                </a:solidFill>
                <a:latin typeface="Ink Free" panose="03080402000500000000" pitchFamily="66" charset="0"/>
              </a:rPr>
              <a:t>any care setting         </a:t>
            </a:r>
          </a:p>
        </p:txBody>
      </p:sp>
    </p:spTree>
    <p:extLst>
      <p:ext uri="{BB962C8B-B14F-4D97-AF65-F5344CB8AC3E}">
        <p14:creationId xmlns:p14="http://schemas.microsoft.com/office/powerpoint/2010/main" val="134837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543F9-B5EF-43DC-8A2C-8C57D19A549A}"/>
              </a:ext>
            </a:extLst>
          </p:cNvPr>
          <p:cNvSpPr>
            <a:spLocks noGrp="1"/>
          </p:cNvSpPr>
          <p:nvPr>
            <p:ph type="sldNum" sz="quarter" idx="4"/>
          </p:nvPr>
        </p:nvSpPr>
        <p:spPr/>
        <p:txBody>
          <a:bodyPr/>
          <a:lstStyle/>
          <a:p>
            <a:fld id="{6998E55D-8E2A-4AFE-A61C-B5DBBB7761E7}" type="slidenum">
              <a:rPr lang="en-GB" smtClean="0"/>
              <a:pPr/>
              <a:t>2</a:t>
            </a:fld>
            <a:endParaRPr lang="en-GB"/>
          </a:p>
        </p:txBody>
      </p:sp>
      <p:pic>
        <p:nvPicPr>
          <p:cNvPr id="3" name="Picture 2" descr="IMG_3431">
            <a:extLst>
              <a:ext uri="{FF2B5EF4-FFF2-40B4-BE49-F238E27FC236}">
                <a16:creationId xmlns:a16="http://schemas.microsoft.com/office/drawing/2014/main" id="{69580DE4-5D57-4885-97E6-2D2D569861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818734"/>
            <a:ext cx="12192000" cy="975783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AD67CD3-E70B-4A2C-B8E3-93F10DE9D13F}"/>
              </a:ext>
            </a:extLst>
          </p:cNvPr>
          <p:cNvSpPr>
            <a:spLocks noChangeArrowheads="1"/>
          </p:cNvSpPr>
          <p:nvPr/>
        </p:nvSpPr>
        <p:spPr bwMode="auto">
          <a:xfrm>
            <a:off x="9494626" y="1910966"/>
            <a:ext cx="1070549" cy="1085621"/>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72898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2CBAC4-7818-4902-9FE7-C39DA4EABFE1}"/>
              </a:ext>
            </a:extLst>
          </p:cNvPr>
          <p:cNvSpPr>
            <a:spLocks noGrp="1"/>
          </p:cNvSpPr>
          <p:nvPr>
            <p:ph type="sldNum" sz="quarter" idx="4"/>
          </p:nvPr>
        </p:nvSpPr>
        <p:spPr/>
        <p:txBody>
          <a:bodyPr/>
          <a:lstStyle/>
          <a:p>
            <a:fld id="{6998E55D-8E2A-4AFE-A61C-B5DBBB7761E7}" type="slidenum">
              <a:rPr lang="en-GB" smtClean="0"/>
              <a:pPr/>
              <a:t>3</a:t>
            </a:fld>
            <a:endParaRPr lang="en-GB"/>
          </a:p>
        </p:txBody>
      </p:sp>
      <p:pic>
        <p:nvPicPr>
          <p:cNvPr id="3" name="Picture 2">
            <a:extLst>
              <a:ext uri="{FF2B5EF4-FFF2-40B4-BE49-F238E27FC236}">
                <a16:creationId xmlns:a16="http://schemas.microsoft.com/office/drawing/2014/main" id="{A219CE32-5D9A-474B-890C-6F5132FD3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302" y="264864"/>
            <a:ext cx="7849396" cy="6328271"/>
          </a:xfrm>
          <a:prstGeom prst="rect">
            <a:avLst/>
          </a:prstGeom>
          <a:ln>
            <a:solidFill>
              <a:schemeClr val="tx1"/>
            </a:solidFill>
          </a:ln>
        </p:spPr>
      </p:pic>
    </p:spTree>
    <p:extLst>
      <p:ext uri="{BB962C8B-B14F-4D97-AF65-F5344CB8AC3E}">
        <p14:creationId xmlns:p14="http://schemas.microsoft.com/office/powerpoint/2010/main" val="3638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BB4876-14AD-428E-8597-F4562B9D6A68}"/>
              </a:ext>
            </a:extLst>
          </p:cNvPr>
          <p:cNvSpPr>
            <a:spLocks noGrp="1"/>
          </p:cNvSpPr>
          <p:nvPr>
            <p:ph type="sldNum" sz="quarter" idx="4"/>
          </p:nvPr>
        </p:nvSpPr>
        <p:spPr/>
        <p:txBody>
          <a:bodyPr/>
          <a:lstStyle/>
          <a:p>
            <a:fld id="{6998E55D-8E2A-4AFE-A61C-B5DBBB7761E7}" type="slidenum">
              <a:rPr lang="en-GB" smtClean="0"/>
              <a:pPr/>
              <a:t>4</a:t>
            </a:fld>
            <a:endParaRPr lang="en-GB"/>
          </a:p>
        </p:txBody>
      </p:sp>
      <p:pic>
        <p:nvPicPr>
          <p:cNvPr id="4" name="Picture 3">
            <a:extLst>
              <a:ext uri="{FF2B5EF4-FFF2-40B4-BE49-F238E27FC236}">
                <a16:creationId xmlns:a16="http://schemas.microsoft.com/office/drawing/2014/main" id="{BA77B971-347F-450E-B6DB-3584E2E27B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085" y="-88135"/>
            <a:ext cx="12302169" cy="8201446"/>
          </a:xfrm>
          <a:prstGeom prst="rect">
            <a:avLst/>
          </a:prstGeom>
        </p:spPr>
      </p:pic>
      <p:sp>
        <p:nvSpPr>
          <p:cNvPr id="6" name="TextBox 5">
            <a:extLst>
              <a:ext uri="{FF2B5EF4-FFF2-40B4-BE49-F238E27FC236}">
                <a16:creationId xmlns:a16="http://schemas.microsoft.com/office/drawing/2014/main" id="{6B7FCED9-72D3-41B4-8545-9767B47B2CCB}"/>
              </a:ext>
            </a:extLst>
          </p:cNvPr>
          <p:cNvSpPr txBox="1"/>
          <p:nvPr/>
        </p:nvSpPr>
        <p:spPr>
          <a:xfrm>
            <a:off x="7730169" y="3284159"/>
            <a:ext cx="4274544" cy="3416320"/>
          </a:xfrm>
          <a:prstGeom prst="rect">
            <a:avLst/>
          </a:prstGeom>
          <a:solidFill>
            <a:schemeClr val="bg2"/>
          </a:solidFill>
        </p:spPr>
        <p:txBody>
          <a:bodyPr wrap="square" rtlCol="0">
            <a:spAutoFit/>
          </a:bodyPr>
          <a:lstStyle/>
          <a:p>
            <a:pPr algn="r"/>
            <a:r>
              <a:rPr lang="en-GB" sz="7200" dirty="0"/>
              <a:t>Perception of own role</a:t>
            </a:r>
          </a:p>
        </p:txBody>
      </p:sp>
    </p:spTree>
    <p:extLst>
      <p:ext uri="{BB962C8B-B14F-4D97-AF65-F5344CB8AC3E}">
        <p14:creationId xmlns:p14="http://schemas.microsoft.com/office/powerpoint/2010/main" val="221518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C9B23D-BDEA-445E-AAD6-5C938B6A6A90}"/>
              </a:ext>
            </a:extLst>
          </p:cNvPr>
          <p:cNvSpPr>
            <a:spLocks noGrp="1"/>
          </p:cNvSpPr>
          <p:nvPr>
            <p:ph type="sldNum" sz="quarter" idx="4"/>
          </p:nvPr>
        </p:nvSpPr>
        <p:spPr/>
        <p:txBody>
          <a:bodyPr/>
          <a:lstStyle/>
          <a:p>
            <a:fld id="{6998E55D-8E2A-4AFE-A61C-B5DBBB7761E7}" type="slidenum">
              <a:rPr lang="en-GB" smtClean="0"/>
              <a:pPr/>
              <a:t>5</a:t>
            </a:fld>
            <a:endParaRPr lang="en-GB"/>
          </a:p>
        </p:txBody>
      </p:sp>
      <p:pic>
        <p:nvPicPr>
          <p:cNvPr id="4" name="Picture 3">
            <a:extLst>
              <a:ext uri="{FF2B5EF4-FFF2-40B4-BE49-F238E27FC236}">
                <a16:creationId xmlns:a16="http://schemas.microsoft.com/office/drawing/2014/main" id="{98630D63-8A38-4E60-A50F-36F861A2BA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0734" y="-707964"/>
            <a:ext cx="12555557" cy="8960666"/>
          </a:xfrm>
          <a:prstGeom prst="rect">
            <a:avLst/>
          </a:prstGeom>
        </p:spPr>
      </p:pic>
      <p:sp>
        <p:nvSpPr>
          <p:cNvPr id="6" name="TextBox 5">
            <a:extLst>
              <a:ext uri="{FF2B5EF4-FFF2-40B4-BE49-F238E27FC236}">
                <a16:creationId xmlns:a16="http://schemas.microsoft.com/office/drawing/2014/main" id="{F4F404A2-B5D0-4458-8025-80F74D295C11}"/>
              </a:ext>
            </a:extLst>
          </p:cNvPr>
          <p:cNvSpPr txBox="1"/>
          <p:nvPr/>
        </p:nvSpPr>
        <p:spPr>
          <a:xfrm>
            <a:off x="182787" y="2215524"/>
            <a:ext cx="4274544" cy="4524315"/>
          </a:xfrm>
          <a:prstGeom prst="rect">
            <a:avLst/>
          </a:prstGeom>
          <a:solidFill>
            <a:schemeClr val="bg2"/>
          </a:solidFill>
        </p:spPr>
        <p:txBody>
          <a:bodyPr wrap="square" rtlCol="0">
            <a:spAutoFit/>
          </a:bodyPr>
          <a:lstStyle/>
          <a:p>
            <a:r>
              <a:rPr lang="en-GB" sz="7200" dirty="0"/>
              <a:t>Perception of others to whom they refer</a:t>
            </a:r>
          </a:p>
        </p:txBody>
      </p:sp>
    </p:spTree>
    <p:extLst>
      <p:ext uri="{BB962C8B-B14F-4D97-AF65-F5344CB8AC3E}">
        <p14:creationId xmlns:p14="http://schemas.microsoft.com/office/powerpoint/2010/main" val="121087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BD487-1013-4D5A-A028-737DF1B0223A}"/>
              </a:ext>
            </a:extLst>
          </p:cNvPr>
          <p:cNvSpPr>
            <a:spLocks noGrp="1"/>
          </p:cNvSpPr>
          <p:nvPr>
            <p:ph type="sldNum" sz="quarter" idx="4"/>
          </p:nvPr>
        </p:nvSpPr>
        <p:spPr/>
        <p:txBody>
          <a:bodyPr/>
          <a:lstStyle/>
          <a:p>
            <a:fld id="{6998E55D-8E2A-4AFE-A61C-B5DBBB7761E7}" type="slidenum">
              <a:rPr lang="en-GB" smtClean="0"/>
              <a:pPr/>
              <a:t>6</a:t>
            </a:fld>
            <a:endParaRPr lang="en-GB"/>
          </a:p>
        </p:txBody>
      </p:sp>
      <p:pic>
        <p:nvPicPr>
          <p:cNvPr id="4" name="Picture 3">
            <a:extLst>
              <a:ext uri="{FF2B5EF4-FFF2-40B4-BE49-F238E27FC236}">
                <a16:creationId xmlns:a16="http://schemas.microsoft.com/office/drawing/2014/main" id="{5C2EBFD5-2B55-434A-8FF0-586C1E9484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2459" y="0"/>
            <a:ext cx="13104459" cy="6858000"/>
          </a:xfrm>
          <a:prstGeom prst="rect">
            <a:avLst/>
          </a:prstGeom>
        </p:spPr>
      </p:pic>
      <p:sp>
        <p:nvSpPr>
          <p:cNvPr id="6" name="TextBox 5">
            <a:extLst>
              <a:ext uri="{FF2B5EF4-FFF2-40B4-BE49-F238E27FC236}">
                <a16:creationId xmlns:a16="http://schemas.microsoft.com/office/drawing/2014/main" id="{CC6B7B45-4B2D-464B-ADBD-DAA88A77EF6C}"/>
              </a:ext>
            </a:extLst>
          </p:cNvPr>
          <p:cNvSpPr txBox="1"/>
          <p:nvPr/>
        </p:nvSpPr>
        <p:spPr>
          <a:xfrm>
            <a:off x="253387" y="254522"/>
            <a:ext cx="4627085" cy="4524315"/>
          </a:xfrm>
          <a:prstGeom prst="rect">
            <a:avLst/>
          </a:prstGeom>
          <a:solidFill>
            <a:schemeClr val="bg2"/>
          </a:solidFill>
        </p:spPr>
        <p:txBody>
          <a:bodyPr wrap="square" rtlCol="0">
            <a:spAutoFit/>
          </a:bodyPr>
          <a:lstStyle/>
          <a:p>
            <a:r>
              <a:rPr lang="en-GB" sz="7200" dirty="0"/>
              <a:t>Complexity: not just patient need</a:t>
            </a:r>
          </a:p>
        </p:txBody>
      </p:sp>
    </p:spTree>
    <p:extLst>
      <p:ext uri="{BB962C8B-B14F-4D97-AF65-F5344CB8AC3E}">
        <p14:creationId xmlns:p14="http://schemas.microsoft.com/office/powerpoint/2010/main" val="320671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D9D0D-8F52-4B40-B3A9-193EF1871EC6}"/>
              </a:ext>
            </a:extLst>
          </p:cNvPr>
          <p:cNvSpPr>
            <a:spLocks noGrp="1"/>
          </p:cNvSpPr>
          <p:nvPr>
            <p:ph type="sldNum" sz="quarter" idx="4"/>
          </p:nvPr>
        </p:nvSpPr>
        <p:spPr/>
        <p:txBody>
          <a:bodyPr/>
          <a:lstStyle/>
          <a:p>
            <a:fld id="{6998E55D-8E2A-4AFE-A61C-B5DBBB7761E7}" type="slidenum">
              <a:rPr lang="en-GB" smtClean="0"/>
              <a:pPr/>
              <a:t>7</a:t>
            </a:fld>
            <a:endParaRPr lang="en-GB"/>
          </a:p>
        </p:txBody>
      </p:sp>
      <p:pic>
        <p:nvPicPr>
          <p:cNvPr id="3" name="Picture 2">
            <a:extLst>
              <a:ext uri="{FF2B5EF4-FFF2-40B4-BE49-F238E27FC236}">
                <a16:creationId xmlns:a16="http://schemas.microsoft.com/office/drawing/2014/main" id="{6EAD78C9-4306-4697-82F0-55D3A6148B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9364" y="399892"/>
            <a:ext cx="11413272" cy="6038576"/>
          </a:xfrm>
          <a:prstGeom prst="rect">
            <a:avLst/>
          </a:prstGeom>
          <a:ln>
            <a:solidFill>
              <a:schemeClr val="tx1"/>
            </a:solidFill>
          </a:ln>
        </p:spPr>
      </p:pic>
    </p:spTree>
    <p:extLst>
      <p:ext uri="{BB962C8B-B14F-4D97-AF65-F5344CB8AC3E}">
        <p14:creationId xmlns:p14="http://schemas.microsoft.com/office/powerpoint/2010/main" val="269754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E7CA17-0F1A-4E0A-9703-912E71D665B8}"/>
              </a:ext>
            </a:extLst>
          </p:cNvPr>
          <p:cNvSpPr>
            <a:spLocks noGrp="1"/>
          </p:cNvSpPr>
          <p:nvPr>
            <p:ph type="sldNum" sz="quarter" idx="4"/>
          </p:nvPr>
        </p:nvSpPr>
        <p:spPr/>
        <p:txBody>
          <a:bodyPr/>
          <a:lstStyle/>
          <a:p>
            <a:fld id="{6998E55D-8E2A-4AFE-A61C-B5DBBB7761E7}" type="slidenum">
              <a:rPr lang="en-GB" smtClean="0"/>
              <a:pPr/>
              <a:t>8</a:t>
            </a:fld>
            <a:endParaRPr lang="en-GB"/>
          </a:p>
        </p:txBody>
      </p:sp>
      <p:pic>
        <p:nvPicPr>
          <p:cNvPr id="4" name="Picture 3">
            <a:extLst>
              <a:ext uri="{FF2B5EF4-FFF2-40B4-BE49-F238E27FC236}">
                <a16:creationId xmlns:a16="http://schemas.microsoft.com/office/drawing/2014/main" id="{1811418F-FC99-4C11-B0F3-C68FB1DC9281}"/>
              </a:ext>
            </a:extLst>
          </p:cNvPr>
          <p:cNvPicPr>
            <a:picLocks noChangeAspect="1"/>
          </p:cNvPicPr>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68781" y="0"/>
            <a:ext cx="12360781" cy="6858000"/>
          </a:xfrm>
          <a:prstGeom prst="rect">
            <a:avLst/>
          </a:prstGeom>
        </p:spPr>
      </p:pic>
      <p:sp>
        <p:nvSpPr>
          <p:cNvPr id="6" name="TextBox 5">
            <a:extLst>
              <a:ext uri="{FF2B5EF4-FFF2-40B4-BE49-F238E27FC236}">
                <a16:creationId xmlns:a16="http://schemas.microsoft.com/office/drawing/2014/main" id="{925524ED-A495-48F4-B0D1-B1CA7968AEF1}"/>
              </a:ext>
            </a:extLst>
          </p:cNvPr>
          <p:cNvSpPr txBox="1"/>
          <p:nvPr/>
        </p:nvSpPr>
        <p:spPr>
          <a:xfrm>
            <a:off x="6889394" y="3041788"/>
            <a:ext cx="4627085" cy="3416320"/>
          </a:xfrm>
          <a:prstGeom prst="rect">
            <a:avLst/>
          </a:prstGeom>
          <a:noFill/>
        </p:spPr>
        <p:txBody>
          <a:bodyPr wrap="square" rtlCol="0">
            <a:spAutoFit/>
          </a:bodyPr>
          <a:lstStyle/>
          <a:p>
            <a:pPr algn="r"/>
            <a:r>
              <a:rPr lang="en-GB" sz="7200" dirty="0">
                <a:solidFill>
                  <a:schemeClr val="bg1"/>
                </a:solidFill>
              </a:rPr>
              <a:t>Planning for the future</a:t>
            </a:r>
          </a:p>
        </p:txBody>
      </p:sp>
    </p:spTree>
    <p:extLst>
      <p:ext uri="{BB962C8B-B14F-4D97-AF65-F5344CB8AC3E}">
        <p14:creationId xmlns:p14="http://schemas.microsoft.com/office/powerpoint/2010/main" val="323901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9752F-D21C-4054-A616-E189A8DDF7B2}"/>
              </a:ext>
            </a:extLst>
          </p:cNvPr>
          <p:cNvSpPr>
            <a:spLocks noGrp="1"/>
          </p:cNvSpPr>
          <p:nvPr>
            <p:ph type="sldNum" sz="quarter" idx="4"/>
          </p:nvPr>
        </p:nvSpPr>
        <p:spPr/>
        <p:txBody>
          <a:bodyPr/>
          <a:lstStyle/>
          <a:p>
            <a:fld id="{6998E55D-8E2A-4AFE-A61C-B5DBBB7761E7}" type="slidenum">
              <a:rPr lang="en-GB" smtClean="0"/>
              <a:pPr/>
              <a:t>9</a:t>
            </a:fld>
            <a:endParaRPr lang="en-GB"/>
          </a:p>
        </p:txBody>
      </p:sp>
      <p:pic>
        <p:nvPicPr>
          <p:cNvPr id="4" name="Picture 3">
            <a:extLst>
              <a:ext uri="{FF2B5EF4-FFF2-40B4-BE49-F238E27FC236}">
                <a16:creationId xmlns:a16="http://schemas.microsoft.com/office/drawing/2014/main" id="{1471D00D-2434-4AB6-938B-933BB5FC22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3062857" cy="6858000"/>
          </a:xfrm>
          <a:prstGeom prst="rect">
            <a:avLst/>
          </a:prstGeom>
        </p:spPr>
      </p:pic>
      <p:sp>
        <p:nvSpPr>
          <p:cNvPr id="6" name="TextBox 5">
            <a:extLst>
              <a:ext uri="{FF2B5EF4-FFF2-40B4-BE49-F238E27FC236}">
                <a16:creationId xmlns:a16="http://schemas.microsoft.com/office/drawing/2014/main" id="{7A301BE2-4F83-4BBA-81E5-56A123CEB95A}"/>
              </a:ext>
            </a:extLst>
          </p:cNvPr>
          <p:cNvSpPr txBox="1"/>
          <p:nvPr/>
        </p:nvSpPr>
        <p:spPr>
          <a:xfrm>
            <a:off x="554695" y="1113836"/>
            <a:ext cx="4627085" cy="3416320"/>
          </a:xfrm>
          <a:prstGeom prst="rect">
            <a:avLst/>
          </a:prstGeom>
          <a:noFill/>
        </p:spPr>
        <p:txBody>
          <a:bodyPr wrap="square" rtlCol="0">
            <a:spAutoFit/>
          </a:bodyPr>
          <a:lstStyle/>
          <a:p>
            <a:r>
              <a:rPr lang="en-GB" sz="7200" dirty="0">
                <a:solidFill>
                  <a:schemeClr val="bg1"/>
                </a:solidFill>
              </a:rPr>
              <a:t>Caring in the moment</a:t>
            </a:r>
          </a:p>
        </p:txBody>
      </p:sp>
    </p:spTree>
    <p:extLst>
      <p:ext uri="{BB962C8B-B14F-4D97-AF65-F5344CB8AC3E}">
        <p14:creationId xmlns:p14="http://schemas.microsoft.com/office/powerpoint/2010/main" val="331851373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546A"/>
      </a:hlink>
      <a:folHlink>
        <a:srgbClr val="4454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D74552052BBC4589984F2DD775ADD8" ma:contentTypeVersion="15" ma:contentTypeDescription="Create a new document." ma:contentTypeScope="" ma:versionID="e16f5f0395f5c8b062a9443b65a9637f">
  <xsd:schema xmlns:xsd="http://www.w3.org/2001/XMLSchema" xmlns:xs="http://www.w3.org/2001/XMLSchema" xmlns:p="http://schemas.microsoft.com/office/2006/metadata/properties" xmlns:ns2="67a8b5ab-1951-402d-b4a7-b091ce93350b" xmlns:ns3="eeac5397-011e-4977-855f-b1a6a343b17d" targetNamespace="http://schemas.microsoft.com/office/2006/metadata/properties" ma:root="true" ma:fieldsID="8d645bba364e30d7827cc8af65b1adbf" ns2:_="" ns3:_="">
    <xsd:import namespace="67a8b5ab-1951-402d-b4a7-b091ce93350b"/>
    <xsd:import namespace="eeac5397-011e-4977-855f-b1a6a343b17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a8b5ab-1951-402d-b4a7-b091ce933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035b0a-854a-4967-9374-aa801ec28e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ac5397-011e-4977-855f-b1a6a343b17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70f4309-55dd-4f87-9732-2db81fff3741}" ma:internalName="TaxCatchAll" ma:showField="CatchAllData" ma:web="eeac5397-011e-4977-855f-b1a6a343b1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ac5397-011e-4977-855f-b1a6a343b17d" xsi:nil="true"/>
    <lcf76f155ced4ddcb4097134ff3c332f xmlns="67a8b5ab-1951-402d-b4a7-b091ce9335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ECD0C2-9986-49CD-AFF7-919632D30C27}">
  <ds:schemaRefs>
    <ds:schemaRef ds:uri="http://schemas.microsoft.com/sharepoint/v3/contenttype/forms"/>
  </ds:schemaRefs>
</ds:datastoreItem>
</file>

<file path=customXml/itemProps2.xml><?xml version="1.0" encoding="utf-8"?>
<ds:datastoreItem xmlns:ds="http://schemas.openxmlformats.org/officeDocument/2006/customXml" ds:itemID="{47523B95-E41A-45FF-9D88-4B49AA011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a8b5ab-1951-402d-b4a7-b091ce93350b"/>
    <ds:schemaRef ds:uri="eeac5397-011e-4977-855f-b1a6a343b1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C86064-68E8-457D-B7C6-1BCB151DE675}">
  <ds:schemaRefs>
    <ds:schemaRef ds:uri="http://purl.org/dc/elements/1.1/"/>
    <ds:schemaRef ds:uri="http://schemas.microsoft.com/office/2006/documentManagement/types"/>
    <ds:schemaRef ds:uri="6c465ec4-e807-4c08-873f-c03434ec330f"/>
    <ds:schemaRef ds:uri="http://purl.org/dc/terms/"/>
    <ds:schemaRef ds:uri="http://schemas.openxmlformats.org/package/2006/metadata/core-properties"/>
    <ds:schemaRef ds:uri="http://purl.org/dc/dcmitype/"/>
    <ds:schemaRef ds:uri="http://schemas.microsoft.com/office/infopath/2007/PartnerControls"/>
    <ds:schemaRef ds:uri="a0e604d2-0d1b-40e0-8fc4-b065aee05f8d"/>
    <ds:schemaRef ds:uri="http://schemas.microsoft.com/office/2006/metadata/properties"/>
    <ds:schemaRef ds:uri="http://www.w3.org/XML/1998/namespace"/>
    <ds:schemaRef ds:uri="eeac5397-011e-4977-855f-b1a6a343b17d"/>
    <ds:schemaRef ds:uri="67a8b5ab-1951-402d-b4a7-b091ce93350b"/>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949</Words>
  <Application>Microsoft Office PowerPoint</Application>
  <PresentationFormat>Widescreen</PresentationFormat>
  <Paragraphs>66</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Ink Free</vt:lpstr>
      <vt:lpstr>Calibri</vt:lpstr>
      <vt:lpstr>Calibri Light</vt:lpstr>
      <vt:lpstr>Arial</vt:lpstr>
      <vt:lpstr>Office Theme</vt:lpstr>
      <vt:lpstr>Providing palliative care: research exploring the impact of nursing, multi-disciplinary teams, and the wider community on care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2020-06-05T17:03:52Z</dcterms:created>
  <dcterms:modified xsi:type="dcterms:W3CDTF">2022-10-21T09:49:22Z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0x01010079D74552052BBC4589984F2DD775ADD8</vt:lpwstr>
  </property>
</Properties>
</file>