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5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6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309" r:id="rId6"/>
    <p:sldId id="533" r:id="rId7"/>
    <p:sldId id="532" r:id="rId8"/>
    <p:sldId id="299" r:id="rId9"/>
    <p:sldId id="525" r:id="rId10"/>
    <p:sldId id="543" r:id="rId11"/>
    <p:sldId id="325" r:id="rId12"/>
    <p:sldId id="527" r:id="rId13"/>
    <p:sldId id="530" r:id="rId14"/>
    <p:sldId id="305" r:id="rId15"/>
    <p:sldId id="445" r:id="rId16"/>
    <p:sldId id="537" r:id="rId17"/>
    <p:sldId id="536" r:id="rId18"/>
    <p:sldId id="539" r:id="rId19"/>
    <p:sldId id="541" r:id="rId20"/>
    <p:sldId id="545" r:id="rId21"/>
    <p:sldId id="448" r:id="rId22"/>
    <p:sldId id="544" r:id="rId23"/>
  </p:sldIdLst>
  <p:sldSz cx="9144000" cy="6858000" type="screen4x3"/>
  <p:notesSz cx="7010400" cy="9296400"/>
  <p:custDataLst>
    <p:tags r:id="rId26"/>
  </p:custDataLst>
  <p:defaultTextStyle>
    <a:defPPr>
      <a:defRPr lang="en-GB"/>
    </a:defPPr>
    <a:lvl1pPr marL="0" indent="0" algn="l" defTabSz="914400" rtl="0" eaLnBrk="1" latinLnBrk="0" hangingPunct="1">
      <a:spcBef>
        <a:spcPts val="400"/>
      </a:spcBef>
      <a:buFont typeface="Arial" panose="020B0604020202020204" pitchFamily="34" charset="0"/>
      <a:buNone/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270000" indent="-270000" algn="l" defTabSz="914400" rtl="0" eaLnBrk="1" latinLnBrk="0" hangingPunct="1">
      <a:lnSpc>
        <a:spcPct val="100000"/>
      </a:lnSpc>
      <a:spcBef>
        <a:spcPts val="400"/>
      </a:spcBef>
      <a:buClr>
        <a:schemeClr val="accent1"/>
      </a:buClr>
      <a:buFont typeface="Arial" panose="020B0604020202020204" pitchFamily="34" charset="0"/>
      <a:buChar char="•"/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540000" indent="-270000" algn="l" defTabSz="914400" rtl="0" eaLnBrk="1" latinLnBrk="0" hangingPunct="1">
      <a:spcBef>
        <a:spcPts val="200"/>
      </a:spcBef>
      <a:buClr>
        <a:schemeClr val="tx1"/>
      </a:buClr>
      <a:buFont typeface="Verdana" panose="020B0604030504040204" pitchFamily="34" charset="0"/>
      <a:buChar char="–"/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810000" indent="-270000" algn="l" defTabSz="914400" rtl="0" eaLnBrk="1" latinLnBrk="0" hangingPunct="1">
      <a:spcBef>
        <a:spcPts val="200"/>
      </a:spcBef>
      <a:buClr>
        <a:schemeClr val="tx1"/>
      </a:buClr>
      <a:buFont typeface="Verdana" panose="020B0604030504040204" pitchFamily="34" charset="0"/>
      <a:buChar char="–"/>
      <a:defRPr sz="1800" kern="1200" baseline="0">
        <a:solidFill>
          <a:schemeClr val="tx1"/>
        </a:solidFill>
        <a:latin typeface="+mn-lt"/>
        <a:ea typeface="+mn-ea"/>
        <a:cs typeface="+mn-cs"/>
      </a:defRPr>
    </a:lvl4pPr>
    <a:lvl5pPr marL="1080000" indent="-270000" algn="l" defTabSz="914400" rtl="0" eaLnBrk="1" latinLnBrk="0" hangingPunct="1">
      <a:spcBef>
        <a:spcPts val="200"/>
      </a:spcBef>
      <a:buClr>
        <a:schemeClr val="tx1"/>
      </a:buClr>
      <a:buFont typeface="Verdana" panose="020B0604030504040204" pitchFamily="34" charset="0"/>
      <a:buChar char="–"/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1350000" indent="-270000" algn="l" defTabSz="914400" rtl="0" eaLnBrk="1" latinLnBrk="0" hangingPunct="1">
      <a:spcBef>
        <a:spcPts val="200"/>
      </a:spcBef>
      <a:buClr>
        <a:schemeClr val="tx1"/>
      </a:buClr>
      <a:buFont typeface="Verdana" panose="020B0604030504040204" pitchFamily="34" charset="0"/>
      <a:buChar char="–"/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1620000" indent="-270000" algn="l" defTabSz="914400" rtl="0" eaLnBrk="1" latinLnBrk="0" hangingPunct="1">
      <a:spcBef>
        <a:spcPts val="200"/>
      </a:spcBef>
      <a:buClr>
        <a:schemeClr val="tx1"/>
      </a:buClr>
      <a:buFont typeface="Verdana" panose="020B0604030504040204" pitchFamily="34" charset="0"/>
      <a:buChar char="–"/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1890000" indent="-269875" algn="l" defTabSz="914400" rtl="0" eaLnBrk="1" latinLnBrk="0" hangingPunct="1">
      <a:spcBef>
        <a:spcPts val="200"/>
      </a:spcBef>
      <a:buClr>
        <a:schemeClr val="tx1"/>
      </a:buClr>
      <a:buFont typeface="Verdana" panose="020B0604030504040204" pitchFamily="34" charset="0"/>
      <a:buChar char="–"/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2160000" indent="-269875" algn="l" defTabSz="914400" rtl="0" eaLnBrk="1" latinLnBrk="0" hangingPunct="1">
      <a:spcBef>
        <a:spcPts val="200"/>
      </a:spcBef>
      <a:buClr>
        <a:schemeClr val="tx1"/>
      </a:buClr>
      <a:buFont typeface="Verdana" panose="020B0604030504040204" pitchFamily="34" charset="0"/>
      <a:buChar char="–"/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4">
          <p15:clr>
            <a:srgbClr val="A4A3A4"/>
          </p15:clr>
        </p15:guide>
        <p15:guide id="2" orient="horz" pos="1616">
          <p15:clr>
            <a:srgbClr val="A4A3A4"/>
          </p15:clr>
        </p15:guide>
        <p15:guide id="3" orient="horz" pos="1207">
          <p15:clr>
            <a:srgbClr val="A4A3A4"/>
          </p15:clr>
        </p15:guide>
        <p15:guide id="4" orient="horz" pos="754">
          <p15:clr>
            <a:srgbClr val="A4A3A4"/>
          </p15:clr>
        </p15:guide>
        <p15:guide id="5" pos="295">
          <p15:clr>
            <a:srgbClr val="A4A3A4"/>
          </p15:clr>
        </p15:guide>
        <p15:guide id="6" pos="5465">
          <p15:clr>
            <a:srgbClr val="A4A3A4"/>
          </p15:clr>
        </p15:guide>
        <p15:guide id="7" pos="2789">
          <p15:clr>
            <a:srgbClr val="A4A3A4"/>
          </p15:clr>
        </p15:guide>
        <p15:guide id="8" pos="2971">
          <p15:clr>
            <a:srgbClr val="A4A3A4"/>
          </p15:clr>
        </p15:guide>
        <p15:guide id="9" pos="3470">
          <p15:clr>
            <a:srgbClr val="A4A3A4"/>
          </p15:clr>
        </p15:guide>
        <p15:guide id="10" orient="horz" pos="3929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1797">
          <p15:clr>
            <a:srgbClr val="A4A3A4"/>
          </p15:clr>
        </p15:guide>
        <p15:guide id="13" orient="horz" pos="1979">
          <p15:clr>
            <a:srgbClr val="A4A3A4"/>
          </p15:clr>
        </p15:guide>
        <p15:guide id="14" pos="3626">
          <p15:clr>
            <a:srgbClr val="A4A3A4"/>
          </p15:clr>
        </p15:guide>
        <p15:guide id="15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tter S.M." initials="LS" lastIdx="8" clrIdx="0"/>
  <p:cmAuthor id="2" name="Natasha Campling" initials="NC" lastIdx="13" clrIdx="1">
    <p:extLst>
      <p:ext uri="{19B8F6BF-5375-455C-9EA6-DF929625EA0E}">
        <p15:presenceInfo xmlns:p15="http://schemas.microsoft.com/office/powerpoint/2012/main" userId="S::ncc1m14@soton.ac.uk::157ce41e-6dc2-4ccc-8095-b0c725d6b39d" providerId="AD"/>
      </p:ext>
    </p:extLst>
  </p:cmAuthor>
  <p:cmAuthor id="3" name="Sue Latter" initials="SL" lastIdx="41" clrIdx="2">
    <p:extLst>
      <p:ext uri="{19B8F6BF-5375-455C-9EA6-DF929625EA0E}">
        <p15:presenceInfo xmlns:p15="http://schemas.microsoft.com/office/powerpoint/2012/main" userId="S::sml@soton.ac.uk::cd340e01-ffff-428c-9b8f-16731f75bc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EF6447A-24EA-4742-A8FB-1DF080B5CEF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EF6447A-24EA-4742-A8FB-1DF080B5CEFA}" styleName="~University of Southampton Table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rgbClr val="CCE5E9"/>
          </a:solidFill>
        </a:fill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TxStyle>
        <a:fontRef idx="minor">
          <a:prstClr val="black"/>
        </a:fontRef>
        <a:schemeClr val="dk1"/>
      </a:tcTxStyle>
      <a:tcStyle>
        <a:tcBdr/>
      </a:tcStyle>
    </a:lastCol>
    <a:firstCol>
      <a:tcTxStyle b="on">
        <a:fontRef idx="minor">
          <a:prstClr val="black"/>
        </a:fontRef>
        <a:schemeClr val="dk1"/>
      </a:tcTxStyle>
      <a:tcStyle>
        <a:tcBdr/>
      </a:tcStyle>
    </a:firstCol>
    <a:lastRow>
      <a:tcTxStyle b="on">
        <a:fontRef idx="minor">
          <a:prstClr val="black"/>
        </a:fontRef>
        <a:schemeClr val="dk1"/>
      </a:tcTxStyle>
      <a:tcStyle>
        <a:tcBdr/>
      </a:tcStyle>
    </a:lastRow>
    <a:firstRow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47" autoAdjust="0"/>
    <p:restoredTop sz="67244" autoAdjust="0"/>
  </p:normalViewPr>
  <p:slideViewPr>
    <p:cSldViewPr snapToObjects="1" showGuides="1">
      <p:cViewPr varScale="1">
        <p:scale>
          <a:sx n="76" d="100"/>
          <a:sy n="76" d="100"/>
        </p:scale>
        <p:origin x="2232" y="96"/>
      </p:cViewPr>
      <p:guideLst>
        <p:guide orient="horz" pos="3884"/>
        <p:guide orient="horz" pos="1616"/>
        <p:guide orient="horz" pos="1207"/>
        <p:guide orient="horz" pos="754"/>
        <p:guide pos="295"/>
        <p:guide pos="5465"/>
        <p:guide pos="2789"/>
        <p:guide pos="2971"/>
        <p:guide pos="3470"/>
        <p:guide orient="horz" pos="3929"/>
        <p:guide orient="horz" pos="4156"/>
        <p:guide orient="horz" pos="1797"/>
        <p:guide orient="horz" pos="1979"/>
        <p:guide pos="3626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99" d="100"/>
          <a:sy n="99" d="100"/>
        </p:scale>
        <p:origin x="4272" y="184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18694B-9C36-4961-99A5-D4F8B294B592}" type="doc">
      <dgm:prSet loTypeId="urn:microsoft.com/office/officeart/2005/8/layout/default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94B03056-D463-4DB3-BF80-1E94D311D375}">
      <dgm:prSet/>
      <dgm:spPr>
        <a:solidFill>
          <a:schemeClr val="accent2"/>
        </a:solidFill>
      </dgm:spPr>
      <dgm:t>
        <a:bodyPr/>
        <a:lstStyle/>
        <a:p>
          <a:r>
            <a:rPr lang="en-US" dirty="0">
              <a:latin typeface="+mj-lt"/>
            </a:rPr>
            <a:t>Professor Sue Latter</a:t>
          </a:r>
        </a:p>
      </dgm:t>
    </dgm:pt>
    <dgm:pt modelId="{D9FF1BD2-741D-457E-9212-89423E94B684}" type="parTrans" cxnId="{76CB7974-2DC4-4BCF-B282-709A3B73FC18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CC947DB-53F7-4C5F-898B-5E245300B412}" type="sibTrans" cxnId="{76CB7974-2DC4-4BCF-B282-709A3B73FC18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B2439512-DA47-4044-BDCD-B0EB9FA04399}">
      <dgm:prSet/>
      <dgm:spPr>
        <a:solidFill>
          <a:schemeClr val="accent2"/>
        </a:solidFill>
      </dgm:spPr>
      <dgm:t>
        <a:bodyPr/>
        <a:lstStyle/>
        <a:p>
          <a:r>
            <a:rPr lang="en-US" dirty="0">
              <a:latin typeface="+mj-lt"/>
            </a:rPr>
            <a:t>Professor Alison Richardson</a:t>
          </a:r>
        </a:p>
      </dgm:t>
    </dgm:pt>
    <dgm:pt modelId="{48E0E5B5-B0AA-46D4-9EF0-FEB325FF2E69}" type="parTrans" cxnId="{E4F747C9-28A6-4AFE-B89C-263FE2CF7413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243DE422-6586-4DC1-878A-2EF9154EDDD9}" type="sibTrans" cxnId="{E4F747C9-28A6-4AFE-B89C-263FE2CF7413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1547376-E5F0-441F-9756-8F52B4BE9D2A}">
      <dgm:prSet/>
      <dgm:spPr>
        <a:solidFill>
          <a:schemeClr val="accent2"/>
        </a:solidFill>
      </dgm:spPr>
      <dgm:t>
        <a:bodyPr/>
        <a:lstStyle/>
        <a:p>
          <a:r>
            <a:rPr lang="en-US" dirty="0">
              <a:latin typeface="+mj-lt"/>
            </a:rPr>
            <a:t>Professor Mike Bennett</a:t>
          </a:r>
        </a:p>
      </dgm:t>
    </dgm:pt>
    <dgm:pt modelId="{A8C1050F-3C11-4BBD-82E4-F8AE1128F49D}" type="parTrans" cxnId="{4BFB54DF-4644-46D2-A848-088F94CC4449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C910DFF4-82E1-4852-A8F0-03194A13DD64}" type="sibTrans" cxnId="{4BFB54DF-4644-46D2-A848-088F94CC4449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0EF96611-9E4A-4DA2-8C11-0020E643EE38}">
      <dgm:prSet/>
      <dgm:spPr>
        <a:solidFill>
          <a:schemeClr val="accent2"/>
        </a:solidFill>
      </dgm:spPr>
      <dgm:t>
        <a:bodyPr/>
        <a:lstStyle/>
        <a:p>
          <a:r>
            <a:rPr lang="en-US" dirty="0">
              <a:latin typeface="+mj-lt"/>
            </a:rPr>
            <a:t>Dr Natasha Campling</a:t>
          </a:r>
        </a:p>
      </dgm:t>
    </dgm:pt>
    <dgm:pt modelId="{4E0F5395-3072-4B30-BDF5-1D9F4B0428D1}" type="parTrans" cxnId="{F8AA62A2-25ED-4BEB-A2A6-A55C237737C8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C1CAE7ED-BE9F-480A-9999-2EF38B8C4604}" type="sibTrans" cxnId="{F8AA62A2-25ED-4BEB-A2A6-A55C237737C8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BD5B464-CB7F-4F46-9E02-0CC94CF26C6C}">
      <dgm:prSet/>
      <dgm:spPr>
        <a:solidFill>
          <a:schemeClr val="accent2"/>
        </a:solidFill>
      </dgm:spPr>
      <dgm:t>
        <a:bodyPr/>
        <a:lstStyle/>
        <a:p>
          <a:r>
            <a:rPr lang="en-US" dirty="0">
              <a:latin typeface="+mj-lt"/>
            </a:rPr>
            <a:t>Professor Miriam Santer</a:t>
          </a:r>
        </a:p>
      </dgm:t>
    </dgm:pt>
    <dgm:pt modelId="{F6A3ED33-34DD-435F-9492-3FCE89892FBE}" type="parTrans" cxnId="{B7943A00-CD5E-4060-99BF-E6E7BC068A0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43D087C-3D6C-4C5D-AF13-571D09BEA790}" type="sibTrans" cxnId="{B7943A00-CD5E-4060-99BF-E6E7BC068A0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272C2B3E-8E39-4D2D-8B45-9AEF5F2658A4}">
      <dgm:prSet/>
      <dgm:spPr>
        <a:solidFill>
          <a:schemeClr val="accent2"/>
        </a:solidFill>
      </dgm:spPr>
      <dgm:t>
        <a:bodyPr/>
        <a:lstStyle/>
        <a:p>
          <a:r>
            <a:rPr lang="en-US" dirty="0">
              <a:latin typeface="+mj-lt"/>
            </a:rPr>
            <a:t>Dr David Meads</a:t>
          </a:r>
        </a:p>
      </dgm:t>
    </dgm:pt>
    <dgm:pt modelId="{482B92B8-F517-492B-924F-912532FFD4B4}" type="parTrans" cxnId="{3AB218A8-60E6-4A06-A04D-1B780559DE35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AE589248-F284-4F7A-A0B4-826ABDC6BFA1}" type="sibTrans" cxnId="{3AB218A8-60E6-4A06-A04D-1B780559DE35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E4271A77-AB0A-4F5B-A0C5-79BFE806A1FC}">
      <dgm:prSet/>
      <dgm:spPr>
        <a:solidFill>
          <a:schemeClr val="accent2"/>
        </a:solidFill>
      </dgm:spPr>
      <dgm:t>
        <a:bodyPr/>
        <a:lstStyle/>
        <a:p>
          <a:r>
            <a:rPr lang="en-US" dirty="0">
              <a:latin typeface="+mj-lt"/>
            </a:rPr>
            <a:t>Dr Sean Ewings</a:t>
          </a:r>
        </a:p>
      </dgm:t>
    </dgm:pt>
    <dgm:pt modelId="{5FD39DCA-7EEF-4D16-BEEE-2C9C914EF1AC}" type="parTrans" cxnId="{50768B55-CB7D-42F4-9A2E-0B997123C96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3CE48006-5F5B-49C5-9557-4F860790F7F9}" type="sibTrans" cxnId="{50768B55-CB7D-42F4-9A2E-0B997123C96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072F1FED-4F03-46C3-9DF4-FF2A62DB3D92}">
      <dgm:prSet/>
      <dgm:spPr>
        <a:solidFill>
          <a:schemeClr val="accent2"/>
        </a:solidFill>
      </dgm:spPr>
      <dgm:t>
        <a:bodyPr/>
        <a:lstStyle/>
        <a:p>
          <a:r>
            <a:rPr lang="en-US" dirty="0">
              <a:latin typeface="+mj-lt"/>
            </a:rPr>
            <a:t>Professor Liz Breen</a:t>
          </a:r>
        </a:p>
      </dgm:t>
    </dgm:pt>
    <dgm:pt modelId="{208E4197-8E45-4257-BE59-D5E3889117DA}" type="parTrans" cxnId="{063ECA04-9655-492A-B823-897AE0743005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15C5AB7-EBB8-4E11-9496-9CEFE50F7FE9}" type="sibTrans" cxnId="{063ECA04-9655-492A-B823-897AE0743005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7423411-F045-4867-B289-53D2431945C6}">
      <dgm:prSet/>
      <dgm:spPr>
        <a:solidFill>
          <a:schemeClr val="accent2"/>
        </a:solidFill>
      </dgm:spPr>
      <dgm:t>
        <a:bodyPr/>
        <a:lstStyle/>
        <a:p>
          <a:r>
            <a:rPr lang="en-US">
              <a:latin typeface="+mj-lt"/>
            </a:rPr>
            <a:t>Lesley Roberts</a:t>
          </a:r>
        </a:p>
      </dgm:t>
    </dgm:pt>
    <dgm:pt modelId="{2079321F-E2F1-4682-9CAE-9F1E8735D708}" type="parTrans" cxnId="{12F3B42C-1206-4EB9-874A-F1722AF09A85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0079F052-82B4-4129-AA90-A1FC7C70DBC4}" type="sibTrans" cxnId="{12F3B42C-1206-4EB9-874A-F1722AF09A85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BFB865B3-A8B4-404D-A7AE-425ADC617CDD}">
      <dgm:prSet/>
      <dgm:spPr>
        <a:solidFill>
          <a:schemeClr val="accent2"/>
        </a:solidFill>
      </dgm:spPr>
      <dgm:t>
        <a:bodyPr/>
        <a:lstStyle/>
        <a:p>
          <a:r>
            <a:rPr lang="en-US">
              <a:latin typeface="+mj-lt"/>
            </a:rPr>
            <a:t>Jakki Birtwistle</a:t>
          </a:r>
        </a:p>
      </dgm:t>
    </dgm:pt>
    <dgm:pt modelId="{CAEC589B-3E64-402E-9706-260E262E6046}" type="parTrans" cxnId="{C84265F4-D89A-499E-886A-05D65ABCC5B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4E80928-C348-407C-A592-042F79457FCB}" type="sibTrans" cxnId="{C84265F4-D89A-499E-886A-05D65ABCC5B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B94E93F4-CA6A-482D-80C0-3F760FAC9356}" type="pres">
      <dgm:prSet presAssocID="{2D18694B-9C36-4961-99A5-D4F8B294B592}" presName="diagram" presStyleCnt="0">
        <dgm:presLayoutVars>
          <dgm:dir/>
          <dgm:resizeHandles val="exact"/>
        </dgm:presLayoutVars>
      </dgm:prSet>
      <dgm:spPr/>
    </dgm:pt>
    <dgm:pt modelId="{799979BF-F5E4-4150-950C-A943876C2BF1}" type="pres">
      <dgm:prSet presAssocID="{94B03056-D463-4DB3-BF80-1E94D311D375}" presName="node" presStyleLbl="node1" presStyleIdx="0" presStyleCnt="10">
        <dgm:presLayoutVars>
          <dgm:bulletEnabled val="1"/>
        </dgm:presLayoutVars>
      </dgm:prSet>
      <dgm:spPr/>
    </dgm:pt>
    <dgm:pt modelId="{83B39200-6768-4596-A701-0190A2E39879}" type="pres">
      <dgm:prSet presAssocID="{5CC947DB-53F7-4C5F-898B-5E245300B412}" presName="sibTrans" presStyleCnt="0"/>
      <dgm:spPr/>
    </dgm:pt>
    <dgm:pt modelId="{46B70451-B467-4A68-9CC7-4006D5A604A0}" type="pres">
      <dgm:prSet presAssocID="{B2439512-DA47-4044-BDCD-B0EB9FA04399}" presName="node" presStyleLbl="node1" presStyleIdx="1" presStyleCnt="10">
        <dgm:presLayoutVars>
          <dgm:bulletEnabled val="1"/>
        </dgm:presLayoutVars>
      </dgm:prSet>
      <dgm:spPr/>
    </dgm:pt>
    <dgm:pt modelId="{05D708A7-281F-4731-B1D7-236BBEE54903}" type="pres">
      <dgm:prSet presAssocID="{243DE422-6586-4DC1-878A-2EF9154EDDD9}" presName="sibTrans" presStyleCnt="0"/>
      <dgm:spPr/>
    </dgm:pt>
    <dgm:pt modelId="{03C0497A-909D-44B7-91FB-B023A3AB819A}" type="pres">
      <dgm:prSet presAssocID="{D1547376-E5F0-441F-9756-8F52B4BE9D2A}" presName="node" presStyleLbl="node1" presStyleIdx="2" presStyleCnt="10">
        <dgm:presLayoutVars>
          <dgm:bulletEnabled val="1"/>
        </dgm:presLayoutVars>
      </dgm:prSet>
      <dgm:spPr/>
    </dgm:pt>
    <dgm:pt modelId="{16BDC844-77C8-4B11-8795-94776F40CE90}" type="pres">
      <dgm:prSet presAssocID="{C910DFF4-82E1-4852-A8F0-03194A13DD64}" presName="sibTrans" presStyleCnt="0"/>
      <dgm:spPr/>
    </dgm:pt>
    <dgm:pt modelId="{DE175825-673B-4B9C-9794-0784B05A354B}" type="pres">
      <dgm:prSet presAssocID="{0EF96611-9E4A-4DA2-8C11-0020E643EE38}" presName="node" presStyleLbl="node1" presStyleIdx="3" presStyleCnt="10">
        <dgm:presLayoutVars>
          <dgm:bulletEnabled val="1"/>
        </dgm:presLayoutVars>
      </dgm:prSet>
      <dgm:spPr/>
    </dgm:pt>
    <dgm:pt modelId="{9988A4E0-4F33-49DD-86DD-9DF3043A9A00}" type="pres">
      <dgm:prSet presAssocID="{C1CAE7ED-BE9F-480A-9999-2EF38B8C4604}" presName="sibTrans" presStyleCnt="0"/>
      <dgm:spPr/>
    </dgm:pt>
    <dgm:pt modelId="{B8F21BEF-32A8-4F84-A65E-0CB6BAE23D73}" type="pres">
      <dgm:prSet presAssocID="{1BD5B464-CB7F-4F46-9E02-0CC94CF26C6C}" presName="node" presStyleLbl="node1" presStyleIdx="4" presStyleCnt="10">
        <dgm:presLayoutVars>
          <dgm:bulletEnabled val="1"/>
        </dgm:presLayoutVars>
      </dgm:prSet>
      <dgm:spPr/>
    </dgm:pt>
    <dgm:pt modelId="{3F4357AD-0991-40D0-8403-0C52019E7684}" type="pres">
      <dgm:prSet presAssocID="{643D087C-3D6C-4C5D-AF13-571D09BEA790}" presName="sibTrans" presStyleCnt="0"/>
      <dgm:spPr/>
    </dgm:pt>
    <dgm:pt modelId="{D7BCD920-01C2-4B01-B513-33ABCEA71F62}" type="pres">
      <dgm:prSet presAssocID="{272C2B3E-8E39-4D2D-8B45-9AEF5F2658A4}" presName="node" presStyleLbl="node1" presStyleIdx="5" presStyleCnt="10">
        <dgm:presLayoutVars>
          <dgm:bulletEnabled val="1"/>
        </dgm:presLayoutVars>
      </dgm:prSet>
      <dgm:spPr/>
    </dgm:pt>
    <dgm:pt modelId="{BA52A28E-A7A0-47E8-B1EE-9252E38C3B7F}" type="pres">
      <dgm:prSet presAssocID="{AE589248-F284-4F7A-A0B4-826ABDC6BFA1}" presName="sibTrans" presStyleCnt="0"/>
      <dgm:spPr/>
    </dgm:pt>
    <dgm:pt modelId="{1D89B853-28F8-474B-A33F-6680F4C453FB}" type="pres">
      <dgm:prSet presAssocID="{E4271A77-AB0A-4F5B-A0C5-79BFE806A1FC}" presName="node" presStyleLbl="node1" presStyleIdx="6" presStyleCnt="10">
        <dgm:presLayoutVars>
          <dgm:bulletEnabled val="1"/>
        </dgm:presLayoutVars>
      </dgm:prSet>
      <dgm:spPr/>
    </dgm:pt>
    <dgm:pt modelId="{0F94C9B2-0257-468C-8A6A-FC95D5255E32}" type="pres">
      <dgm:prSet presAssocID="{3CE48006-5F5B-49C5-9557-4F860790F7F9}" presName="sibTrans" presStyleCnt="0"/>
      <dgm:spPr/>
    </dgm:pt>
    <dgm:pt modelId="{246B941E-992B-4830-9179-87F4BEDE0BC1}" type="pres">
      <dgm:prSet presAssocID="{072F1FED-4F03-46C3-9DF4-FF2A62DB3D92}" presName="node" presStyleLbl="node1" presStyleIdx="7" presStyleCnt="10">
        <dgm:presLayoutVars>
          <dgm:bulletEnabled val="1"/>
        </dgm:presLayoutVars>
      </dgm:prSet>
      <dgm:spPr/>
    </dgm:pt>
    <dgm:pt modelId="{332DC9A8-C210-4C8C-A8E9-33182EFC9ACD}" type="pres">
      <dgm:prSet presAssocID="{115C5AB7-EBB8-4E11-9496-9CEFE50F7FE9}" presName="sibTrans" presStyleCnt="0"/>
      <dgm:spPr/>
    </dgm:pt>
    <dgm:pt modelId="{92DAB8CC-D585-48AE-ACE0-F962F5F32EC2}" type="pres">
      <dgm:prSet presAssocID="{57423411-F045-4867-B289-53D2431945C6}" presName="node" presStyleLbl="node1" presStyleIdx="8" presStyleCnt="10">
        <dgm:presLayoutVars>
          <dgm:bulletEnabled val="1"/>
        </dgm:presLayoutVars>
      </dgm:prSet>
      <dgm:spPr/>
    </dgm:pt>
    <dgm:pt modelId="{54466AE6-871A-46FB-9386-BBB928C26757}" type="pres">
      <dgm:prSet presAssocID="{0079F052-82B4-4129-AA90-A1FC7C70DBC4}" presName="sibTrans" presStyleCnt="0"/>
      <dgm:spPr/>
    </dgm:pt>
    <dgm:pt modelId="{6393E987-E06D-41DA-BCFF-DAD5F6D05357}" type="pres">
      <dgm:prSet presAssocID="{BFB865B3-A8B4-404D-A7AE-425ADC617CDD}" presName="node" presStyleLbl="node1" presStyleIdx="9" presStyleCnt="10">
        <dgm:presLayoutVars>
          <dgm:bulletEnabled val="1"/>
        </dgm:presLayoutVars>
      </dgm:prSet>
      <dgm:spPr/>
    </dgm:pt>
  </dgm:ptLst>
  <dgm:cxnLst>
    <dgm:cxn modelId="{B7943A00-CD5E-4060-99BF-E6E7BC068A0B}" srcId="{2D18694B-9C36-4961-99A5-D4F8B294B592}" destId="{1BD5B464-CB7F-4F46-9E02-0CC94CF26C6C}" srcOrd="4" destOrd="0" parTransId="{F6A3ED33-34DD-435F-9492-3FCE89892FBE}" sibTransId="{643D087C-3D6C-4C5D-AF13-571D09BEA790}"/>
    <dgm:cxn modelId="{063ECA04-9655-492A-B823-897AE0743005}" srcId="{2D18694B-9C36-4961-99A5-D4F8B294B592}" destId="{072F1FED-4F03-46C3-9DF4-FF2A62DB3D92}" srcOrd="7" destOrd="0" parTransId="{208E4197-8E45-4257-BE59-D5E3889117DA}" sibTransId="{115C5AB7-EBB8-4E11-9496-9CEFE50F7FE9}"/>
    <dgm:cxn modelId="{C9262211-1CD8-4BC9-9729-A58190B6F2D8}" type="presOf" srcId="{272C2B3E-8E39-4D2D-8B45-9AEF5F2658A4}" destId="{D7BCD920-01C2-4B01-B513-33ABCEA71F62}" srcOrd="0" destOrd="0" presId="urn:microsoft.com/office/officeart/2005/8/layout/default"/>
    <dgm:cxn modelId="{CE823E2B-1831-4565-84BC-4D574497910F}" type="presOf" srcId="{2D18694B-9C36-4961-99A5-D4F8B294B592}" destId="{B94E93F4-CA6A-482D-80C0-3F760FAC9356}" srcOrd="0" destOrd="0" presId="urn:microsoft.com/office/officeart/2005/8/layout/default"/>
    <dgm:cxn modelId="{12F3B42C-1206-4EB9-874A-F1722AF09A85}" srcId="{2D18694B-9C36-4961-99A5-D4F8B294B592}" destId="{57423411-F045-4867-B289-53D2431945C6}" srcOrd="8" destOrd="0" parTransId="{2079321F-E2F1-4682-9CAE-9F1E8735D708}" sibTransId="{0079F052-82B4-4129-AA90-A1FC7C70DBC4}"/>
    <dgm:cxn modelId="{E12FF663-4203-46D4-995A-481731E948EE}" type="presOf" srcId="{D1547376-E5F0-441F-9756-8F52B4BE9D2A}" destId="{03C0497A-909D-44B7-91FB-B023A3AB819A}" srcOrd="0" destOrd="0" presId="urn:microsoft.com/office/officeart/2005/8/layout/default"/>
    <dgm:cxn modelId="{76CB7974-2DC4-4BCF-B282-709A3B73FC18}" srcId="{2D18694B-9C36-4961-99A5-D4F8B294B592}" destId="{94B03056-D463-4DB3-BF80-1E94D311D375}" srcOrd="0" destOrd="0" parTransId="{D9FF1BD2-741D-457E-9212-89423E94B684}" sibTransId="{5CC947DB-53F7-4C5F-898B-5E245300B412}"/>
    <dgm:cxn modelId="{50768B55-CB7D-42F4-9A2E-0B997123C96A}" srcId="{2D18694B-9C36-4961-99A5-D4F8B294B592}" destId="{E4271A77-AB0A-4F5B-A0C5-79BFE806A1FC}" srcOrd="6" destOrd="0" parTransId="{5FD39DCA-7EEF-4D16-BEEE-2C9C914EF1AC}" sibTransId="{3CE48006-5F5B-49C5-9557-4F860790F7F9}"/>
    <dgm:cxn modelId="{71985F78-A3B0-4C04-8500-9EF50DF39879}" type="presOf" srcId="{B2439512-DA47-4044-BDCD-B0EB9FA04399}" destId="{46B70451-B467-4A68-9CC7-4006D5A604A0}" srcOrd="0" destOrd="0" presId="urn:microsoft.com/office/officeart/2005/8/layout/default"/>
    <dgm:cxn modelId="{95070D7F-E77B-45C0-B5DA-4E4F73043A9C}" type="presOf" srcId="{072F1FED-4F03-46C3-9DF4-FF2A62DB3D92}" destId="{246B941E-992B-4830-9179-87F4BEDE0BC1}" srcOrd="0" destOrd="0" presId="urn:microsoft.com/office/officeart/2005/8/layout/default"/>
    <dgm:cxn modelId="{2BEE478D-0359-4F97-98EB-C1C0EFD9D757}" type="presOf" srcId="{94B03056-D463-4DB3-BF80-1E94D311D375}" destId="{799979BF-F5E4-4150-950C-A943876C2BF1}" srcOrd="0" destOrd="0" presId="urn:microsoft.com/office/officeart/2005/8/layout/default"/>
    <dgm:cxn modelId="{0332BE9D-1223-451C-84EA-0CEC17C1735E}" type="presOf" srcId="{1BD5B464-CB7F-4F46-9E02-0CC94CF26C6C}" destId="{B8F21BEF-32A8-4F84-A65E-0CB6BAE23D73}" srcOrd="0" destOrd="0" presId="urn:microsoft.com/office/officeart/2005/8/layout/default"/>
    <dgm:cxn modelId="{CB61829E-6846-468C-B60E-D39EC11B6C92}" type="presOf" srcId="{BFB865B3-A8B4-404D-A7AE-425ADC617CDD}" destId="{6393E987-E06D-41DA-BCFF-DAD5F6D05357}" srcOrd="0" destOrd="0" presId="urn:microsoft.com/office/officeart/2005/8/layout/default"/>
    <dgm:cxn modelId="{F8AA62A2-25ED-4BEB-A2A6-A55C237737C8}" srcId="{2D18694B-9C36-4961-99A5-D4F8B294B592}" destId="{0EF96611-9E4A-4DA2-8C11-0020E643EE38}" srcOrd="3" destOrd="0" parTransId="{4E0F5395-3072-4B30-BDF5-1D9F4B0428D1}" sibTransId="{C1CAE7ED-BE9F-480A-9999-2EF38B8C4604}"/>
    <dgm:cxn modelId="{3AB218A8-60E6-4A06-A04D-1B780559DE35}" srcId="{2D18694B-9C36-4961-99A5-D4F8B294B592}" destId="{272C2B3E-8E39-4D2D-8B45-9AEF5F2658A4}" srcOrd="5" destOrd="0" parTransId="{482B92B8-F517-492B-924F-912532FFD4B4}" sibTransId="{AE589248-F284-4F7A-A0B4-826ABDC6BFA1}"/>
    <dgm:cxn modelId="{770E9AA8-FF5B-4B88-90DB-E6B7040E9D75}" type="presOf" srcId="{57423411-F045-4867-B289-53D2431945C6}" destId="{92DAB8CC-D585-48AE-ACE0-F962F5F32EC2}" srcOrd="0" destOrd="0" presId="urn:microsoft.com/office/officeart/2005/8/layout/default"/>
    <dgm:cxn modelId="{E4F747C9-28A6-4AFE-B89C-263FE2CF7413}" srcId="{2D18694B-9C36-4961-99A5-D4F8B294B592}" destId="{B2439512-DA47-4044-BDCD-B0EB9FA04399}" srcOrd="1" destOrd="0" parTransId="{48E0E5B5-B0AA-46D4-9EF0-FEB325FF2E69}" sibTransId="{243DE422-6586-4DC1-878A-2EF9154EDDD9}"/>
    <dgm:cxn modelId="{56159DCB-E888-43C9-B3B7-0F068F1950E8}" type="presOf" srcId="{0EF96611-9E4A-4DA2-8C11-0020E643EE38}" destId="{DE175825-673B-4B9C-9794-0784B05A354B}" srcOrd="0" destOrd="0" presId="urn:microsoft.com/office/officeart/2005/8/layout/default"/>
    <dgm:cxn modelId="{4BFB54DF-4644-46D2-A848-088F94CC4449}" srcId="{2D18694B-9C36-4961-99A5-D4F8B294B592}" destId="{D1547376-E5F0-441F-9756-8F52B4BE9D2A}" srcOrd="2" destOrd="0" parTransId="{A8C1050F-3C11-4BBD-82E4-F8AE1128F49D}" sibTransId="{C910DFF4-82E1-4852-A8F0-03194A13DD64}"/>
    <dgm:cxn modelId="{4B1C30E8-770B-4E69-A47D-7C35B6119CCB}" type="presOf" srcId="{E4271A77-AB0A-4F5B-A0C5-79BFE806A1FC}" destId="{1D89B853-28F8-474B-A33F-6680F4C453FB}" srcOrd="0" destOrd="0" presId="urn:microsoft.com/office/officeart/2005/8/layout/default"/>
    <dgm:cxn modelId="{C84265F4-D89A-499E-886A-05D65ABCC5BD}" srcId="{2D18694B-9C36-4961-99A5-D4F8B294B592}" destId="{BFB865B3-A8B4-404D-A7AE-425ADC617CDD}" srcOrd="9" destOrd="0" parTransId="{CAEC589B-3E64-402E-9706-260E262E6046}" sibTransId="{64E80928-C348-407C-A592-042F79457FCB}"/>
    <dgm:cxn modelId="{7E2DE299-1343-4726-B6B8-F8311D857562}" type="presParOf" srcId="{B94E93F4-CA6A-482D-80C0-3F760FAC9356}" destId="{799979BF-F5E4-4150-950C-A943876C2BF1}" srcOrd="0" destOrd="0" presId="urn:microsoft.com/office/officeart/2005/8/layout/default"/>
    <dgm:cxn modelId="{DA3D89F1-EBB6-42EE-AA14-1D914545C198}" type="presParOf" srcId="{B94E93F4-CA6A-482D-80C0-3F760FAC9356}" destId="{83B39200-6768-4596-A701-0190A2E39879}" srcOrd="1" destOrd="0" presId="urn:microsoft.com/office/officeart/2005/8/layout/default"/>
    <dgm:cxn modelId="{16004EC8-0759-4FE3-8F52-298643C06B4D}" type="presParOf" srcId="{B94E93F4-CA6A-482D-80C0-3F760FAC9356}" destId="{46B70451-B467-4A68-9CC7-4006D5A604A0}" srcOrd="2" destOrd="0" presId="urn:microsoft.com/office/officeart/2005/8/layout/default"/>
    <dgm:cxn modelId="{24D04F17-A7A7-434E-B30C-89607C474E7A}" type="presParOf" srcId="{B94E93F4-CA6A-482D-80C0-3F760FAC9356}" destId="{05D708A7-281F-4731-B1D7-236BBEE54903}" srcOrd="3" destOrd="0" presId="urn:microsoft.com/office/officeart/2005/8/layout/default"/>
    <dgm:cxn modelId="{5D1283B4-4A22-4703-865C-2EFF31236E32}" type="presParOf" srcId="{B94E93F4-CA6A-482D-80C0-3F760FAC9356}" destId="{03C0497A-909D-44B7-91FB-B023A3AB819A}" srcOrd="4" destOrd="0" presId="urn:microsoft.com/office/officeart/2005/8/layout/default"/>
    <dgm:cxn modelId="{32293CC9-0107-4BB0-853E-69CF448B4819}" type="presParOf" srcId="{B94E93F4-CA6A-482D-80C0-3F760FAC9356}" destId="{16BDC844-77C8-4B11-8795-94776F40CE90}" srcOrd="5" destOrd="0" presId="urn:microsoft.com/office/officeart/2005/8/layout/default"/>
    <dgm:cxn modelId="{BA4C93F1-86DE-47B5-8D63-1E047A777E91}" type="presParOf" srcId="{B94E93F4-CA6A-482D-80C0-3F760FAC9356}" destId="{DE175825-673B-4B9C-9794-0784B05A354B}" srcOrd="6" destOrd="0" presId="urn:microsoft.com/office/officeart/2005/8/layout/default"/>
    <dgm:cxn modelId="{18186277-95A1-4EFD-A0AD-59CC3D1D4283}" type="presParOf" srcId="{B94E93F4-CA6A-482D-80C0-3F760FAC9356}" destId="{9988A4E0-4F33-49DD-86DD-9DF3043A9A00}" srcOrd="7" destOrd="0" presId="urn:microsoft.com/office/officeart/2005/8/layout/default"/>
    <dgm:cxn modelId="{3FA14103-9C02-4783-BCE8-F5932E9233A0}" type="presParOf" srcId="{B94E93F4-CA6A-482D-80C0-3F760FAC9356}" destId="{B8F21BEF-32A8-4F84-A65E-0CB6BAE23D73}" srcOrd="8" destOrd="0" presId="urn:microsoft.com/office/officeart/2005/8/layout/default"/>
    <dgm:cxn modelId="{079D1DF0-AA2D-46F5-9588-21D78EBC410E}" type="presParOf" srcId="{B94E93F4-CA6A-482D-80C0-3F760FAC9356}" destId="{3F4357AD-0991-40D0-8403-0C52019E7684}" srcOrd="9" destOrd="0" presId="urn:microsoft.com/office/officeart/2005/8/layout/default"/>
    <dgm:cxn modelId="{B4BF0428-E5E4-4983-983C-1E2232366518}" type="presParOf" srcId="{B94E93F4-CA6A-482D-80C0-3F760FAC9356}" destId="{D7BCD920-01C2-4B01-B513-33ABCEA71F62}" srcOrd="10" destOrd="0" presId="urn:microsoft.com/office/officeart/2005/8/layout/default"/>
    <dgm:cxn modelId="{F4146282-27DC-4086-8C80-F32A6B76D1A0}" type="presParOf" srcId="{B94E93F4-CA6A-482D-80C0-3F760FAC9356}" destId="{BA52A28E-A7A0-47E8-B1EE-9252E38C3B7F}" srcOrd="11" destOrd="0" presId="urn:microsoft.com/office/officeart/2005/8/layout/default"/>
    <dgm:cxn modelId="{BAFC4DA8-36AF-4F8F-BF6C-AD76F349DE87}" type="presParOf" srcId="{B94E93F4-CA6A-482D-80C0-3F760FAC9356}" destId="{1D89B853-28F8-474B-A33F-6680F4C453FB}" srcOrd="12" destOrd="0" presId="urn:microsoft.com/office/officeart/2005/8/layout/default"/>
    <dgm:cxn modelId="{7184D62B-3D3E-4EDE-8121-C52E85A8A7E5}" type="presParOf" srcId="{B94E93F4-CA6A-482D-80C0-3F760FAC9356}" destId="{0F94C9B2-0257-468C-8A6A-FC95D5255E32}" srcOrd="13" destOrd="0" presId="urn:microsoft.com/office/officeart/2005/8/layout/default"/>
    <dgm:cxn modelId="{CF0433FE-439B-4289-85EB-7514B2121C7B}" type="presParOf" srcId="{B94E93F4-CA6A-482D-80C0-3F760FAC9356}" destId="{246B941E-992B-4830-9179-87F4BEDE0BC1}" srcOrd="14" destOrd="0" presId="urn:microsoft.com/office/officeart/2005/8/layout/default"/>
    <dgm:cxn modelId="{E3E7F6BE-9763-4F3A-847C-2BDD3EC3723E}" type="presParOf" srcId="{B94E93F4-CA6A-482D-80C0-3F760FAC9356}" destId="{332DC9A8-C210-4C8C-A8E9-33182EFC9ACD}" srcOrd="15" destOrd="0" presId="urn:microsoft.com/office/officeart/2005/8/layout/default"/>
    <dgm:cxn modelId="{1F4C5FD7-4522-4542-892D-81464D16E7C2}" type="presParOf" srcId="{B94E93F4-CA6A-482D-80C0-3F760FAC9356}" destId="{92DAB8CC-D585-48AE-ACE0-F962F5F32EC2}" srcOrd="16" destOrd="0" presId="urn:microsoft.com/office/officeart/2005/8/layout/default"/>
    <dgm:cxn modelId="{6B9B61EC-40F9-47E2-9F5B-C9EB08E3D51E}" type="presParOf" srcId="{B94E93F4-CA6A-482D-80C0-3F760FAC9356}" destId="{54466AE6-871A-46FB-9386-BBB928C26757}" srcOrd="17" destOrd="0" presId="urn:microsoft.com/office/officeart/2005/8/layout/default"/>
    <dgm:cxn modelId="{413B8AAF-AFA0-4CB9-A4B2-F3457D97DD76}" type="presParOf" srcId="{B94E93F4-CA6A-482D-80C0-3F760FAC9356}" destId="{6393E987-E06D-41DA-BCFF-DAD5F6D05357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C457408-BDA5-44C8-9EEB-2AF74732CBB7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1AC123A-D9A5-49B7-A10F-E4A2F601ABAC}">
      <dgm:prSet custT="1"/>
      <dgm:spPr/>
      <dgm:t>
        <a:bodyPr/>
        <a:lstStyle/>
        <a:p>
          <a:r>
            <a:rPr lang="en-GB" sz="1800" b="1" dirty="0">
              <a:latin typeface="+mj-lt"/>
            </a:rPr>
            <a:t>CNS Prescribers</a:t>
          </a:r>
          <a:endParaRPr lang="en-US" sz="1800" dirty="0">
            <a:latin typeface="+mj-lt"/>
          </a:endParaRPr>
        </a:p>
      </dgm:t>
    </dgm:pt>
    <dgm:pt modelId="{054E9FBA-37B5-4F6A-8AA8-C2411C311439}" type="parTrans" cxnId="{242A5D1F-CDFF-45B5-B71C-7A71D9CDE92E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0EDE73FF-7C31-43F6-8CA6-A084ED13BFC4}" type="sibTrans" cxnId="{242A5D1F-CDFF-45B5-B71C-7A71D9CDE92E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1F9FE84D-5680-4519-8990-E7331ADD553B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§"/>
          </a:pPr>
          <a:r>
            <a:rPr lang="en-GB" sz="2000" dirty="0">
              <a:solidFill>
                <a:schemeClr val="tx1"/>
              </a:solidFill>
              <a:latin typeface="+mj-lt"/>
            </a:rPr>
            <a:t>Each CNS took a lead role as point of contact and systems co-ordinator to facilitate access</a:t>
          </a:r>
          <a:endParaRPr lang="en-US" sz="2000" dirty="0">
            <a:latin typeface="+mj-lt"/>
          </a:endParaRPr>
        </a:p>
      </dgm:t>
    </dgm:pt>
    <dgm:pt modelId="{7F9B643F-F62F-45F7-97EE-2FF46F794FD9}" type="parTrans" cxnId="{165F580A-8275-4029-B65A-07F674C46A6D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1932FFB3-85E9-40B4-870E-F3987A06F0AE}" type="sibTrans" cxnId="{165F580A-8275-4029-B65A-07F674C46A6D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78A11B90-53EA-4716-8FB3-8333241EC307}" type="pres">
      <dgm:prSet presAssocID="{4C457408-BDA5-44C8-9EEB-2AF74732CBB7}" presName="Name0" presStyleCnt="0">
        <dgm:presLayoutVars>
          <dgm:dir/>
          <dgm:animLvl val="lvl"/>
          <dgm:resizeHandles val="exact"/>
        </dgm:presLayoutVars>
      </dgm:prSet>
      <dgm:spPr/>
    </dgm:pt>
    <dgm:pt modelId="{D546FA6E-3387-4E03-AEA2-5188E64888A6}" type="pres">
      <dgm:prSet presAssocID="{61AC123A-D9A5-49B7-A10F-E4A2F601ABAC}" presName="composite" presStyleCnt="0"/>
      <dgm:spPr/>
    </dgm:pt>
    <dgm:pt modelId="{0909DBEC-6F46-4DA0-8407-A872D7F547BC}" type="pres">
      <dgm:prSet presAssocID="{61AC123A-D9A5-49B7-A10F-E4A2F601ABAC}" presName="parTx" presStyleLbl="alignNode1" presStyleIdx="0" presStyleCnt="1" custLinFactNeighborX="907" custLinFactNeighborY="-4844">
        <dgm:presLayoutVars>
          <dgm:chMax val="0"/>
          <dgm:chPref val="0"/>
          <dgm:bulletEnabled val="1"/>
        </dgm:presLayoutVars>
      </dgm:prSet>
      <dgm:spPr/>
    </dgm:pt>
    <dgm:pt modelId="{6BEBF987-0CF1-4627-AA46-91CC1FC3D054}" type="pres">
      <dgm:prSet presAssocID="{61AC123A-D9A5-49B7-A10F-E4A2F601ABAC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165F580A-8275-4029-B65A-07F674C46A6D}" srcId="{61AC123A-D9A5-49B7-A10F-E4A2F601ABAC}" destId="{1F9FE84D-5680-4519-8990-E7331ADD553B}" srcOrd="0" destOrd="0" parTransId="{7F9B643F-F62F-45F7-97EE-2FF46F794FD9}" sibTransId="{1932FFB3-85E9-40B4-870E-F3987A06F0AE}"/>
    <dgm:cxn modelId="{242A5D1F-CDFF-45B5-B71C-7A71D9CDE92E}" srcId="{4C457408-BDA5-44C8-9EEB-2AF74732CBB7}" destId="{61AC123A-D9A5-49B7-A10F-E4A2F601ABAC}" srcOrd="0" destOrd="0" parTransId="{054E9FBA-37B5-4F6A-8AA8-C2411C311439}" sibTransId="{0EDE73FF-7C31-43F6-8CA6-A084ED13BFC4}"/>
    <dgm:cxn modelId="{8AB61D99-3F24-4DB4-93CA-D576E5812FC0}" type="presOf" srcId="{61AC123A-D9A5-49B7-A10F-E4A2F601ABAC}" destId="{0909DBEC-6F46-4DA0-8407-A872D7F547BC}" srcOrd="0" destOrd="0" presId="urn:microsoft.com/office/officeart/2005/8/layout/hList1"/>
    <dgm:cxn modelId="{C03B25D9-743C-4915-97DB-27EC37FA7C67}" type="presOf" srcId="{1F9FE84D-5680-4519-8990-E7331ADD553B}" destId="{6BEBF987-0CF1-4627-AA46-91CC1FC3D054}" srcOrd="0" destOrd="0" presId="urn:microsoft.com/office/officeart/2005/8/layout/hList1"/>
    <dgm:cxn modelId="{F83DFBEE-9A7A-40E4-AB47-FDE902BADE01}" type="presOf" srcId="{4C457408-BDA5-44C8-9EEB-2AF74732CBB7}" destId="{78A11B90-53EA-4716-8FB3-8333241EC307}" srcOrd="0" destOrd="0" presId="urn:microsoft.com/office/officeart/2005/8/layout/hList1"/>
    <dgm:cxn modelId="{C6B41620-B9DF-4F11-B1C4-A1CF1C77775E}" type="presParOf" srcId="{78A11B90-53EA-4716-8FB3-8333241EC307}" destId="{D546FA6E-3387-4E03-AEA2-5188E64888A6}" srcOrd="0" destOrd="0" presId="urn:microsoft.com/office/officeart/2005/8/layout/hList1"/>
    <dgm:cxn modelId="{E2B11481-38CA-4364-8699-1B4CED8DCC8A}" type="presParOf" srcId="{D546FA6E-3387-4E03-AEA2-5188E64888A6}" destId="{0909DBEC-6F46-4DA0-8407-A872D7F547BC}" srcOrd="0" destOrd="0" presId="urn:microsoft.com/office/officeart/2005/8/layout/hList1"/>
    <dgm:cxn modelId="{80EF55C6-915D-4069-8904-AA53E5479D90}" type="presParOf" srcId="{D546FA6E-3387-4E03-AEA2-5188E64888A6}" destId="{6BEBF987-0CF1-4627-AA46-91CC1FC3D0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C457408-BDA5-44C8-9EEB-2AF74732CBB7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1AC123A-D9A5-49B7-A10F-E4A2F601ABAC}">
      <dgm:prSet custT="1"/>
      <dgm:spPr/>
      <dgm:t>
        <a:bodyPr/>
        <a:lstStyle/>
        <a:p>
          <a:r>
            <a:rPr lang="en-GB" sz="2000" b="1" dirty="0">
              <a:latin typeface="+mj-lt"/>
            </a:rPr>
            <a:t>CNS Prescribers</a:t>
          </a:r>
          <a:endParaRPr lang="en-US" sz="2000" dirty="0">
            <a:latin typeface="+mj-lt"/>
          </a:endParaRPr>
        </a:p>
      </dgm:t>
    </dgm:pt>
    <dgm:pt modelId="{054E9FBA-37B5-4F6A-8AA8-C2411C311439}" type="parTrans" cxnId="{242A5D1F-CDFF-45B5-B71C-7A71D9CDE92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0EDE73FF-7C31-43F6-8CA6-A084ED13BFC4}" type="sibTrans" cxnId="{242A5D1F-CDFF-45B5-B71C-7A71D9CDE92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F9FE84D-5680-4519-8990-E7331ADD553B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§"/>
          </a:pPr>
          <a:r>
            <a:rPr lang="en-US" sz="2200" dirty="0">
              <a:solidFill>
                <a:schemeClr val="tx1"/>
              </a:solidFill>
              <a:latin typeface="+mj-lt"/>
            </a:rPr>
            <a:t>Prescriber authority</a:t>
          </a:r>
          <a:endParaRPr lang="en-US" sz="2200" dirty="0">
            <a:latin typeface="+mj-lt"/>
          </a:endParaRPr>
        </a:p>
      </dgm:t>
    </dgm:pt>
    <dgm:pt modelId="{7F9B643F-F62F-45F7-97EE-2FF46F794FD9}" type="parTrans" cxnId="{165F580A-8275-4029-B65A-07F674C46A6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932FFB3-85E9-40B4-870E-F3987A06F0AE}" type="sibTrans" cxnId="{165F580A-8275-4029-B65A-07F674C46A6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ADED25FC-8DF9-4619-A28F-810C0B6BE97D}">
      <dgm:prSet custT="1"/>
      <dgm:spPr/>
      <dgm:t>
        <a:bodyPr/>
        <a:lstStyle/>
        <a:p>
          <a:pPr algn="just">
            <a:buFont typeface="Wingdings" panose="05000000000000000000" pitchFamily="2" charset="2"/>
            <a:buNone/>
          </a:pPr>
          <a:r>
            <a:rPr lang="en-GB" sz="2200" i="1" dirty="0">
              <a:latin typeface="+mj-lt"/>
            </a:rPr>
            <a:t>“…It hasn’t been straight forward but it’s like childbirth you forget the pain and now we’re onto an equilibrium…  Now we’ve got the CNS we can access it [medicines] more quickly and more directly…” </a:t>
          </a:r>
          <a:r>
            <a:rPr lang="en-GB" sz="2200" i="1" dirty="0">
              <a:solidFill>
                <a:schemeClr val="tx1"/>
              </a:solidFill>
              <a:latin typeface="+mj-lt"/>
            </a:rPr>
            <a:t>(</a:t>
          </a:r>
          <a:r>
            <a:rPr lang="en-GB" sz="2200" dirty="0">
              <a:solidFill>
                <a:schemeClr val="tx1"/>
              </a:solidFill>
              <a:latin typeface="+mj-lt"/>
            </a:rPr>
            <a:t>Carer06)</a:t>
          </a:r>
          <a:endParaRPr lang="en-US" sz="2200" dirty="0">
            <a:latin typeface="+mj-lt"/>
          </a:endParaRPr>
        </a:p>
      </dgm:t>
    </dgm:pt>
    <dgm:pt modelId="{9079DA47-F1CC-48F1-B83D-451D5FF9B48B}" type="parTrans" cxnId="{37645FAE-D72E-497E-9232-52C9569E5F46}">
      <dgm:prSet/>
      <dgm:spPr/>
      <dgm:t>
        <a:bodyPr/>
        <a:lstStyle/>
        <a:p>
          <a:endParaRPr lang="en-GB"/>
        </a:p>
      </dgm:t>
    </dgm:pt>
    <dgm:pt modelId="{B51F60C2-432D-4BFD-8387-2FCE6E6B9BC5}" type="sibTrans" cxnId="{37645FAE-D72E-497E-9232-52C9569E5F46}">
      <dgm:prSet/>
      <dgm:spPr/>
      <dgm:t>
        <a:bodyPr/>
        <a:lstStyle/>
        <a:p>
          <a:endParaRPr lang="en-GB"/>
        </a:p>
      </dgm:t>
    </dgm:pt>
    <dgm:pt modelId="{66E2FFCA-8F14-4464-BC9A-CF267C32BCC8}">
      <dgm:prSet custT="1"/>
      <dgm:spPr/>
      <dgm:t>
        <a:bodyPr/>
        <a:lstStyle/>
        <a:p>
          <a:pPr algn="just">
            <a:buFont typeface="Wingdings" panose="05000000000000000000" pitchFamily="2" charset="2"/>
            <a:buNone/>
          </a:pPr>
          <a:endParaRPr lang="en-US" sz="2200" dirty="0">
            <a:latin typeface="+mj-lt"/>
          </a:endParaRPr>
        </a:p>
      </dgm:t>
    </dgm:pt>
    <dgm:pt modelId="{7264B839-5F8B-4974-A87E-C67359A75352}" type="parTrans" cxnId="{0B742336-5B4C-408F-AD7B-448A6B6BC0C3}">
      <dgm:prSet/>
      <dgm:spPr/>
      <dgm:t>
        <a:bodyPr/>
        <a:lstStyle/>
        <a:p>
          <a:endParaRPr lang="en-GB"/>
        </a:p>
      </dgm:t>
    </dgm:pt>
    <dgm:pt modelId="{7F2556EC-2BEF-4053-9A68-14A37CE7FBAE}" type="sibTrans" cxnId="{0B742336-5B4C-408F-AD7B-448A6B6BC0C3}">
      <dgm:prSet/>
      <dgm:spPr/>
      <dgm:t>
        <a:bodyPr/>
        <a:lstStyle/>
        <a:p>
          <a:endParaRPr lang="en-GB"/>
        </a:p>
      </dgm:t>
    </dgm:pt>
    <dgm:pt modelId="{A5C88082-F6FD-49ED-89E8-C37AABCB1846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§"/>
          </a:pPr>
          <a:r>
            <a:rPr lang="en-US" sz="2200" dirty="0">
              <a:solidFill>
                <a:schemeClr val="tx1"/>
              </a:solidFill>
              <a:latin typeface="+mj-lt"/>
            </a:rPr>
            <a:t>Specialist palliative and end of life care knowledge</a:t>
          </a:r>
          <a:endParaRPr lang="en-US" sz="2200" dirty="0">
            <a:latin typeface="+mj-lt"/>
          </a:endParaRPr>
        </a:p>
      </dgm:t>
    </dgm:pt>
    <dgm:pt modelId="{B395BE95-52F0-446E-87D1-1E686731E816}" type="parTrans" cxnId="{70739C27-F72E-4B49-946D-A74AB10B396C}">
      <dgm:prSet/>
      <dgm:spPr/>
      <dgm:t>
        <a:bodyPr/>
        <a:lstStyle/>
        <a:p>
          <a:endParaRPr lang="en-GB"/>
        </a:p>
      </dgm:t>
    </dgm:pt>
    <dgm:pt modelId="{5067991B-F730-42E0-A4F1-1CE421BE4E7D}" type="sibTrans" cxnId="{70739C27-F72E-4B49-946D-A74AB10B396C}">
      <dgm:prSet/>
      <dgm:spPr/>
      <dgm:t>
        <a:bodyPr/>
        <a:lstStyle/>
        <a:p>
          <a:endParaRPr lang="en-GB"/>
        </a:p>
      </dgm:t>
    </dgm:pt>
    <dgm:pt modelId="{0B1803EE-2264-4D97-8A9E-0B3036CCD73C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§"/>
          </a:pPr>
          <a:r>
            <a:rPr lang="en-US" sz="2200" dirty="0">
              <a:solidFill>
                <a:schemeClr val="tx1"/>
              </a:solidFill>
              <a:latin typeface="+mj-lt"/>
            </a:rPr>
            <a:t>Knowledge of local services</a:t>
          </a:r>
          <a:endParaRPr lang="en-US" sz="2200" dirty="0">
            <a:latin typeface="+mj-lt"/>
          </a:endParaRPr>
        </a:p>
      </dgm:t>
    </dgm:pt>
    <dgm:pt modelId="{A6CFD5C0-8712-4541-80C8-A22D9B95B976}" type="parTrans" cxnId="{291ECD6B-93C5-47EC-B616-A1D63AD28210}">
      <dgm:prSet/>
      <dgm:spPr/>
      <dgm:t>
        <a:bodyPr/>
        <a:lstStyle/>
        <a:p>
          <a:endParaRPr lang="en-GB"/>
        </a:p>
      </dgm:t>
    </dgm:pt>
    <dgm:pt modelId="{E2314E75-3723-4049-8AA0-D38AFE62D1E5}" type="sibTrans" cxnId="{291ECD6B-93C5-47EC-B616-A1D63AD28210}">
      <dgm:prSet/>
      <dgm:spPr/>
      <dgm:t>
        <a:bodyPr/>
        <a:lstStyle/>
        <a:p>
          <a:endParaRPr lang="en-GB"/>
        </a:p>
      </dgm:t>
    </dgm:pt>
    <dgm:pt modelId="{78A11B90-53EA-4716-8FB3-8333241EC307}" type="pres">
      <dgm:prSet presAssocID="{4C457408-BDA5-44C8-9EEB-2AF74732CBB7}" presName="Name0" presStyleCnt="0">
        <dgm:presLayoutVars>
          <dgm:dir/>
          <dgm:animLvl val="lvl"/>
          <dgm:resizeHandles val="exact"/>
        </dgm:presLayoutVars>
      </dgm:prSet>
      <dgm:spPr/>
    </dgm:pt>
    <dgm:pt modelId="{D546FA6E-3387-4E03-AEA2-5188E64888A6}" type="pres">
      <dgm:prSet presAssocID="{61AC123A-D9A5-49B7-A10F-E4A2F601ABAC}" presName="composite" presStyleCnt="0"/>
      <dgm:spPr/>
    </dgm:pt>
    <dgm:pt modelId="{0909DBEC-6F46-4DA0-8407-A872D7F547BC}" type="pres">
      <dgm:prSet presAssocID="{61AC123A-D9A5-49B7-A10F-E4A2F601ABAC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6BEBF987-0CF1-4627-AA46-91CC1FC3D054}" type="pres">
      <dgm:prSet presAssocID="{61AC123A-D9A5-49B7-A10F-E4A2F601ABAC}" presName="desTx" presStyleLbl="alignAccFollowNode1" presStyleIdx="0" presStyleCnt="1" custScaleY="100000">
        <dgm:presLayoutVars>
          <dgm:bulletEnabled val="1"/>
        </dgm:presLayoutVars>
      </dgm:prSet>
      <dgm:spPr/>
    </dgm:pt>
  </dgm:ptLst>
  <dgm:cxnLst>
    <dgm:cxn modelId="{165F580A-8275-4029-B65A-07F674C46A6D}" srcId="{61AC123A-D9A5-49B7-A10F-E4A2F601ABAC}" destId="{1F9FE84D-5680-4519-8990-E7331ADD553B}" srcOrd="2" destOrd="0" parTransId="{7F9B643F-F62F-45F7-97EE-2FF46F794FD9}" sibTransId="{1932FFB3-85E9-40B4-870E-F3987A06F0AE}"/>
    <dgm:cxn modelId="{242A5D1F-CDFF-45B5-B71C-7A71D9CDE92E}" srcId="{4C457408-BDA5-44C8-9EEB-2AF74732CBB7}" destId="{61AC123A-D9A5-49B7-A10F-E4A2F601ABAC}" srcOrd="0" destOrd="0" parTransId="{054E9FBA-37B5-4F6A-8AA8-C2411C311439}" sibTransId="{0EDE73FF-7C31-43F6-8CA6-A084ED13BFC4}"/>
    <dgm:cxn modelId="{70739C27-F72E-4B49-946D-A74AB10B396C}" srcId="{61AC123A-D9A5-49B7-A10F-E4A2F601ABAC}" destId="{A5C88082-F6FD-49ED-89E8-C37AABCB1846}" srcOrd="3" destOrd="0" parTransId="{B395BE95-52F0-446E-87D1-1E686731E816}" sibTransId="{5067991B-F730-42E0-A4F1-1CE421BE4E7D}"/>
    <dgm:cxn modelId="{0B742336-5B4C-408F-AD7B-448A6B6BC0C3}" srcId="{61AC123A-D9A5-49B7-A10F-E4A2F601ABAC}" destId="{66E2FFCA-8F14-4464-BC9A-CF267C32BCC8}" srcOrd="1" destOrd="0" parTransId="{7264B839-5F8B-4974-A87E-C67359A75352}" sibTransId="{7F2556EC-2BEF-4053-9A68-14A37CE7FBAE}"/>
    <dgm:cxn modelId="{B8B8773D-960C-4687-92F8-137BB49CC8AF}" type="presOf" srcId="{ADED25FC-8DF9-4619-A28F-810C0B6BE97D}" destId="{6BEBF987-0CF1-4627-AA46-91CC1FC3D054}" srcOrd="0" destOrd="0" presId="urn:microsoft.com/office/officeart/2005/8/layout/hList1"/>
    <dgm:cxn modelId="{AC661347-AE3D-4111-9771-02233D80322B}" type="presOf" srcId="{66E2FFCA-8F14-4464-BC9A-CF267C32BCC8}" destId="{6BEBF987-0CF1-4627-AA46-91CC1FC3D054}" srcOrd="0" destOrd="1" presId="urn:microsoft.com/office/officeart/2005/8/layout/hList1"/>
    <dgm:cxn modelId="{291ECD6B-93C5-47EC-B616-A1D63AD28210}" srcId="{61AC123A-D9A5-49B7-A10F-E4A2F601ABAC}" destId="{0B1803EE-2264-4D97-8A9E-0B3036CCD73C}" srcOrd="4" destOrd="0" parTransId="{A6CFD5C0-8712-4541-80C8-A22D9B95B976}" sibTransId="{E2314E75-3723-4049-8AA0-D38AFE62D1E5}"/>
    <dgm:cxn modelId="{C14A0B6C-8207-48BE-8E81-99E75D281933}" type="presOf" srcId="{0B1803EE-2264-4D97-8A9E-0B3036CCD73C}" destId="{6BEBF987-0CF1-4627-AA46-91CC1FC3D054}" srcOrd="0" destOrd="4" presId="urn:microsoft.com/office/officeart/2005/8/layout/hList1"/>
    <dgm:cxn modelId="{0EA60E8E-9FCC-47CB-9ACE-4CB0A925D66E}" type="presOf" srcId="{A5C88082-F6FD-49ED-89E8-C37AABCB1846}" destId="{6BEBF987-0CF1-4627-AA46-91CC1FC3D054}" srcOrd="0" destOrd="3" presId="urn:microsoft.com/office/officeart/2005/8/layout/hList1"/>
    <dgm:cxn modelId="{8AB61D99-3F24-4DB4-93CA-D576E5812FC0}" type="presOf" srcId="{61AC123A-D9A5-49B7-A10F-E4A2F601ABAC}" destId="{0909DBEC-6F46-4DA0-8407-A872D7F547BC}" srcOrd="0" destOrd="0" presId="urn:microsoft.com/office/officeart/2005/8/layout/hList1"/>
    <dgm:cxn modelId="{37645FAE-D72E-497E-9232-52C9569E5F46}" srcId="{61AC123A-D9A5-49B7-A10F-E4A2F601ABAC}" destId="{ADED25FC-8DF9-4619-A28F-810C0B6BE97D}" srcOrd="0" destOrd="0" parTransId="{9079DA47-F1CC-48F1-B83D-451D5FF9B48B}" sibTransId="{B51F60C2-432D-4BFD-8387-2FCE6E6B9BC5}"/>
    <dgm:cxn modelId="{C03B25D9-743C-4915-97DB-27EC37FA7C67}" type="presOf" srcId="{1F9FE84D-5680-4519-8990-E7331ADD553B}" destId="{6BEBF987-0CF1-4627-AA46-91CC1FC3D054}" srcOrd="0" destOrd="2" presId="urn:microsoft.com/office/officeart/2005/8/layout/hList1"/>
    <dgm:cxn modelId="{F83DFBEE-9A7A-40E4-AB47-FDE902BADE01}" type="presOf" srcId="{4C457408-BDA5-44C8-9EEB-2AF74732CBB7}" destId="{78A11B90-53EA-4716-8FB3-8333241EC307}" srcOrd="0" destOrd="0" presId="urn:microsoft.com/office/officeart/2005/8/layout/hList1"/>
    <dgm:cxn modelId="{C6B41620-B9DF-4F11-B1C4-A1CF1C77775E}" type="presParOf" srcId="{78A11B90-53EA-4716-8FB3-8333241EC307}" destId="{D546FA6E-3387-4E03-AEA2-5188E64888A6}" srcOrd="0" destOrd="0" presId="urn:microsoft.com/office/officeart/2005/8/layout/hList1"/>
    <dgm:cxn modelId="{E2B11481-38CA-4364-8699-1B4CED8DCC8A}" type="presParOf" srcId="{D546FA6E-3387-4E03-AEA2-5188E64888A6}" destId="{0909DBEC-6F46-4DA0-8407-A872D7F547BC}" srcOrd="0" destOrd="0" presId="urn:microsoft.com/office/officeart/2005/8/layout/hList1"/>
    <dgm:cxn modelId="{80EF55C6-915D-4069-8904-AA53E5479D90}" type="presParOf" srcId="{D546FA6E-3387-4E03-AEA2-5188E64888A6}" destId="{6BEBF987-0CF1-4627-AA46-91CC1FC3D0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C457408-BDA5-44C8-9EEB-2AF74732CBB7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1AC123A-D9A5-49B7-A10F-E4A2F601ABAC}">
      <dgm:prSet custT="1"/>
      <dgm:spPr/>
      <dgm:t>
        <a:bodyPr/>
        <a:lstStyle/>
        <a:p>
          <a:r>
            <a:rPr lang="en-GB" sz="2000" b="1" dirty="0">
              <a:latin typeface="+mj-lt"/>
            </a:rPr>
            <a:t>24/7 Telephone Support Line</a:t>
          </a:r>
          <a:endParaRPr lang="en-US" sz="2000" dirty="0">
            <a:latin typeface="+mj-lt"/>
          </a:endParaRPr>
        </a:p>
      </dgm:t>
    </dgm:pt>
    <dgm:pt modelId="{054E9FBA-37B5-4F6A-8AA8-C2411C311439}" type="parTrans" cxnId="{242A5D1F-CDFF-45B5-B71C-7A71D9CDE92E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0EDE73FF-7C31-43F6-8CA6-A084ED13BFC4}" type="sibTrans" cxnId="{242A5D1F-CDFF-45B5-B71C-7A71D9CDE92E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1F9FE84D-5680-4519-8990-E7331ADD553B}">
      <dgm:prSet custT="1"/>
      <dgm:spPr/>
      <dgm:t>
        <a:bodyPr/>
        <a:lstStyle/>
        <a:p>
          <a:pPr algn="just">
            <a:buFont typeface="Wingdings" panose="05000000000000000000" pitchFamily="2" charset="2"/>
            <a:buNone/>
          </a:pPr>
          <a:r>
            <a:rPr lang="en-GB" sz="2200" dirty="0">
              <a:latin typeface="+mj-lt"/>
            </a:rPr>
            <a:t>“</a:t>
          </a:r>
          <a:r>
            <a:rPr lang="en-GB" sz="2200" i="1" dirty="0">
              <a:latin typeface="+mj-lt"/>
            </a:rPr>
            <a:t>…You don’t have to go through the rigmarole of explaining everything. They’ve got your records there; they can see clearly what’s going on … what you are talking about… that you’ve got terminal cancer...” </a:t>
          </a:r>
          <a:r>
            <a:rPr lang="en-GB" sz="2200" dirty="0">
              <a:solidFill>
                <a:schemeClr val="tx1"/>
              </a:solidFill>
              <a:latin typeface="+mj-lt"/>
            </a:rPr>
            <a:t>(Patient01)</a:t>
          </a:r>
          <a:endParaRPr lang="en-US" sz="2200" dirty="0">
            <a:latin typeface="+mj-lt"/>
          </a:endParaRPr>
        </a:p>
      </dgm:t>
    </dgm:pt>
    <dgm:pt modelId="{7F9B643F-F62F-45F7-97EE-2FF46F794FD9}" type="parTrans" cxnId="{165F580A-8275-4029-B65A-07F674C46A6D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1932FFB3-85E9-40B4-870E-F3987A06F0AE}" type="sibTrans" cxnId="{165F580A-8275-4029-B65A-07F674C46A6D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78A11B90-53EA-4716-8FB3-8333241EC307}" type="pres">
      <dgm:prSet presAssocID="{4C457408-BDA5-44C8-9EEB-2AF74732CBB7}" presName="Name0" presStyleCnt="0">
        <dgm:presLayoutVars>
          <dgm:dir/>
          <dgm:animLvl val="lvl"/>
          <dgm:resizeHandles val="exact"/>
        </dgm:presLayoutVars>
      </dgm:prSet>
      <dgm:spPr/>
    </dgm:pt>
    <dgm:pt modelId="{D546FA6E-3387-4E03-AEA2-5188E64888A6}" type="pres">
      <dgm:prSet presAssocID="{61AC123A-D9A5-49B7-A10F-E4A2F601ABAC}" presName="composite" presStyleCnt="0"/>
      <dgm:spPr/>
    </dgm:pt>
    <dgm:pt modelId="{0909DBEC-6F46-4DA0-8407-A872D7F547BC}" type="pres">
      <dgm:prSet presAssocID="{61AC123A-D9A5-49B7-A10F-E4A2F601ABAC}" presName="parTx" presStyleLbl="alignNode1" presStyleIdx="0" presStyleCnt="1" custFlipVert="0" custScaleY="101834" custLinFactNeighborX="193" custLinFactNeighborY="-50767">
        <dgm:presLayoutVars>
          <dgm:chMax val="0"/>
          <dgm:chPref val="0"/>
          <dgm:bulletEnabled val="1"/>
        </dgm:presLayoutVars>
      </dgm:prSet>
      <dgm:spPr/>
    </dgm:pt>
    <dgm:pt modelId="{6BEBF987-0CF1-4627-AA46-91CC1FC3D054}" type="pres">
      <dgm:prSet presAssocID="{61AC123A-D9A5-49B7-A10F-E4A2F601ABAC}" presName="desTx" presStyleLbl="alignAccFollowNode1" presStyleIdx="0" presStyleCnt="1" custScaleY="92395" custLinFactNeighborY="-1116">
        <dgm:presLayoutVars>
          <dgm:bulletEnabled val="1"/>
        </dgm:presLayoutVars>
      </dgm:prSet>
      <dgm:spPr/>
    </dgm:pt>
  </dgm:ptLst>
  <dgm:cxnLst>
    <dgm:cxn modelId="{165F580A-8275-4029-B65A-07F674C46A6D}" srcId="{61AC123A-D9A5-49B7-A10F-E4A2F601ABAC}" destId="{1F9FE84D-5680-4519-8990-E7331ADD553B}" srcOrd="0" destOrd="0" parTransId="{7F9B643F-F62F-45F7-97EE-2FF46F794FD9}" sibTransId="{1932FFB3-85E9-40B4-870E-F3987A06F0AE}"/>
    <dgm:cxn modelId="{242A5D1F-CDFF-45B5-B71C-7A71D9CDE92E}" srcId="{4C457408-BDA5-44C8-9EEB-2AF74732CBB7}" destId="{61AC123A-D9A5-49B7-A10F-E4A2F601ABAC}" srcOrd="0" destOrd="0" parTransId="{054E9FBA-37B5-4F6A-8AA8-C2411C311439}" sibTransId="{0EDE73FF-7C31-43F6-8CA6-A084ED13BFC4}"/>
    <dgm:cxn modelId="{8AB61D99-3F24-4DB4-93CA-D576E5812FC0}" type="presOf" srcId="{61AC123A-D9A5-49B7-A10F-E4A2F601ABAC}" destId="{0909DBEC-6F46-4DA0-8407-A872D7F547BC}" srcOrd="0" destOrd="0" presId="urn:microsoft.com/office/officeart/2005/8/layout/hList1"/>
    <dgm:cxn modelId="{C03B25D9-743C-4915-97DB-27EC37FA7C67}" type="presOf" srcId="{1F9FE84D-5680-4519-8990-E7331ADD553B}" destId="{6BEBF987-0CF1-4627-AA46-91CC1FC3D054}" srcOrd="0" destOrd="0" presId="urn:microsoft.com/office/officeart/2005/8/layout/hList1"/>
    <dgm:cxn modelId="{F83DFBEE-9A7A-40E4-AB47-FDE902BADE01}" type="presOf" srcId="{4C457408-BDA5-44C8-9EEB-2AF74732CBB7}" destId="{78A11B90-53EA-4716-8FB3-8333241EC307}" srcOrd="0" destOrd="0" presId="urn:microsoft.com/office/officeart/2005/8/layout/hList1"/>
    <dgm:cxn modelId="{C6B41620-B9DF-4F11-B1C4-A1CF1C77775E}" type="presParOf" srcId="{78A11B90-53EA-4716-8FB3-8333241EC307}" destId="{D546FA6E-3387-4E03-AEA2-5188E64888A6}" srcOrd="0" destOrd="0" presId="urn:microsoft.com/office/officeart/2005/8/layout/hList1"/>
    <dgm:cxn modelId="{E2B11481-38CA-4364-8699-1B4CED8DCC8A}" type="presParOf" srcId="{D546FA6E-3387-4E03-AEA2-5188E64888A6}" destId="{0909DBEC-6F46-4DA0-8407-A872D7F547BC}" srcOrd="0" destOrd="0" presId="urn:microsoft.com/office/officeart/2005/8/layout/hList1"/>
    <dgm:cxn modelId="{80EF55C6-915D-4069-8904-AA53E5479D90}" type="presParOf" srcId="{D546FA6E-3387-4E03-AEA2-5188E64888A6}" destId="{6BEBF987-0CF1-4627-AA46-91CC1FC3D0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C457408-BDA5-44C8-9EEB-2AF74732CBB7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1AC123A-D9A5-49B7-A10F-E4A2F601ABAC}">
      <dgm:prSet custT="1"/>
      <dgm:spPr/>
      <dgm:t>
        <a:bodyPr/>
        <a:lstStyle/>
        <a:p>
          <a:r>
            <a:rPr lang="en-GB" sz="2000" b="1" dirty="0">
              <a:latin typeface="+mj-lt"/>
            </a:rPr>
            <a:t>CNS Prescribers</a:t>
          </a:r>
          <a:endParaRPr lang="en-US" sz="2000" dirty="0">
            <a:latin typeface="+mj-lt"/>
          </a:endParaRPr>
        </a:p>
      </dgm:t>
    </dgm:pt>
    <dgm:pt modelId="{054E9FBA-37B5-4F6A-8AA8-C2411C311439}" type="parTrans" cxnId="{242A5D1F-CDFF-45B5-B71C-7A71D9CDE92E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0EDE73FF-7C31-43F6-8CA6-A084ED13BFC4}" type="sibTrans" cxnId="{242A5D1F-CDFF-45B5-B71C-7A71D9CDE92E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1F9FE84D-5680-4519-8990-E7331ADD553B}">
      <dgm:prSet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GB" sz="2200" dirty="0">
              <a:solidFill>
                <a:schemeClr val="tx1"/>
              </a:solidFill>
              <a:latin typeface="+mj-lt"/>
            </a:rPr>
            <a:t>Lack of access to shared records</a:t>
          </a:r>
          <a:endParaRPr lang="en-US" sz="2200" dirty="0">
            <a:latin typeface="+mj-lt"/>
          </a:endParaRPr>
        </a:p>
      </dgm:t>
    </dgm:pt>
    <dgm:pt modelId="{7F9B643F-F62F-45F7-97EE-2FF46F794FD9}" type="parTrans" cxnId="{165F580A-8275-4029-B65A-07F674C46A6D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1932FFB3-85E9-40B4-870E-F3987A06F0AE}" type="sibTrans" cxnId="{165F580A-8275-4029-B65A-07F674C46A6D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444B1F47-6651-46E9-9581-1EFB2A97960A}">
      <dgm:prSet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sz="2200" dirty="0">
              <a:latin typeface="+mj-lt"/>
            </a:rPr>
            <a:t>No access to electronic prescribing systems</a:t>
          </a:r>
        </a:p>
      </dgm:t>
    </dgm:pt>
    <dgm:pt modelId="{B80947B4-B759-4B40-B90F-8C09CC0D68D3}" type="parTrans" cxnId="{53BC8326-B1EB-4B1F-9360-CFA118586A30}">
      <dgm:prSet/>
      <dgm:spPr/>
      <dgm:t>
        <a:bodyPr/>
        <a:lstStyle/>
        <a:p>
          <a:endParaRPr lang="en-GB" sz="2000"/>
        </a:p>
      </dgm:t>
    </dgm:pt>
    <dgm:pt modelId="{F2A922FC-42CD-42B1-8186-6ECC63DAF014}" type="sibTrans" cxnId="{53BC8326-B1EB-4B1F-9360-CFA118586A30}">
      <dgm:prSet/>
      <dgm:spPr/>
      <dgm:t>
        <a:bodyPr/>
        <a:lstStyle/>
        <a:p>
          <a:endParaRPr lang="en-GB" sz="2000"/>
        </a:p>
      </dgm:t>
    </dgm:pt>
    <dgm:pt modelId="{78A11B90-53EA-4716-8FB3-8333241EC307}" type="pres">
      <dgm:prSet presAssocID="{4C457408-BDA5-44C8-9EEB-2AF74732CBB7}" presName="Name0" presStyleCnt="0">
        <dgm:presLayoutVars>
          <dgm:dir/>
          <dgm:animLvl val="lvl"/>
          <dgm:resizeHandles val="exact"/>
        </dgm:presLayoutVars>
      </dgm:prSet>
      <dgm:spPr/>
    </dgm:pt>
    <dgm:pt modelId="{D546FA6E-3387-4E03-AEA2-5188E64888A6}" type="pres">
      <dgm:prSet presAssocID="{61AC123A-D9A5-49B7-A10F-E4A2F601ABAC}" presName="composite" presStyleCnt="0"/>
      <dgm:spPr/>
    </dgm:pt>
    <dgm:pt modelId="{0909DBEC-6F46-4DA0-8407-A872D7F547BC}" type="pres">
      <dgm:prSet presAssocID="{61AC123A-D9A5-49B7-A10F-E4A2F601ABAC}" presName="parTx" presStyleLbl="alignNode1" presStyleIdx="0" presStyleCnt="1" custScaleY="124164" custLinFactNeighborX="-193" custLinFactNeighborY="-154">
        <dgm:presLayoutVars>
          <dgm:chMax val="0"/>
          <dgm:chPref val="0"/>
          <dgm:bulletEnabled val="1"/>
        </dgm:presLayoutVars>
      </dgm:prSet>
      <dgm:spPr/>
    </dgm:pt>
    <dgm:pt modelId="{6BEBF987-0CF1-4627-AA46-91CC1FC3D054}" type="pres">
      <dgm:prSet presAssocID="{61AC123A-D9A5-49B7-A10F-E4A2F601ABAC}" presName="desTx" presStyleLbl="alignAccFollowNode1" presStyleIdx="0" presStyleCnt="1" custScaleY="98434" custLinFactNeighborX="468" custLinFactNeighborY="17438">
        <dgm:presLayoutVars>
          <dgm:bulletEnabled val="1"/>
        </dgm:presLayoutVars>
      </dgm:prSet>
      <dgm:spPr/>
    </dgm:pt>
  </dgm:ptLst>
  <dgm:cxnLst>
    <dgm:cxn modelId="{165F580A-8275-4029-B65A-07F674C46A6D}" srcId="{61AC123A-D9A5-49B7-A10F-E4A2F601ABAC}" destId="{1F9FE84D-5680-4519-8990-E7331ADD553B}" srcOrd="0" destOrd="0" parTransId="{7F9B643F-F62F-45F7-97EE-2FF46F794FD9}" sibTransId="{1932FFB3-85E9-40B4-870E-F3987A06F0AE}"/>
    <dgm:cxn modelId="{F4317612-8140-4480-9DCE-8869FE356ECF}" type="presOf" srcId="{444B1F47-6651-46E9-9581-1EFB2A97960A}" destId="{6BEBF987-0CF1-4627-AA46-91CC1FC3D054}" srcOrd="0" destOrd="1" presId="urn:microsoft.com/office/officeart/2005/8/layout/hList1"/>
    <dgm:cxn modelId="{242A5D1F-CDFF-45B5-B71C-7A71D9CDE92E}" srcId="{4C457408-BDA5-44C8-9EEB-2AF74732CBB7}" destId="{61AC123A-D9A5-49B7-A10F-E4A2F601ABAC}" srcOrd="0" destOrd="0" parTransId="{054E9FBA-37B5-4F6A-8AA8-C2411C311439}" sibTransId="{0EDE73FF-7C31-43F6-8CA6-A084ED13BFC4}"/>
    <dgm:cxn modelId="{53BC8326-B1EB-4B1F-9360-CFA118586A30}" srcId="{61AC123A-D9A5-49B7-A10F-E4A2F601ABAC}" destId="{444B1F47-6651-46E9-9581-1EFB2A97960A}" srcOrd="1" destOrd="0" parTransId="{B80947B4-B759-4B40-B90F-8C09CC0D68D3}" sibTransId="{F2A922FC-42CD-42B1-8186-6ECC63DAF014}"/>
    <dgm:cxn modelId="{8AB61D99-3F24-4DB4-93CA-D576E5812FC0}" type="presOf" srcId="{61AC123A-D9A5-49B7-A10F-E4A2F601ABAC}" destId="{0909DBEC-6F46-4DA0-8407-A872D7F547BC}" srcOrd="0" destOrd="0" presId="urn:microsoft.com/office/officeart/2005/8/layout/hList1"/>
    <dgm:cxn modelId="{C03B25D9-743C-4915-97DB-27EC37FA7C67}" type="presOf" srcId="{1F9FE84D-5680-4519-8990-E7331ADD553B}" destId="{6BEBF987-0CF1-4627-AA46-91CC1FC3D054}" srcOrd="0" destOrd="0" presId="urn:microsoft.com/office/officeart/2005/8/layout/hList1"/>
    <dgm:cxn modelId="{F83DFBEE-9A7A-40E4-AB47-FDE902BADE01}" type="presOf" srcId="{4C457408-BDA5-44C8-9EEB-2AF74732CBB7}" destId="{78A11B90-53EA-4716-8FB3-8333241EC307}" srcOrd="0" destOrd="0" presId="urn:microsoft.com/office/officeart/2005/8/layout/hList1"/>
    <dgm:cxn modelId="{C6B41620-B9DF-4F11-B1C4-A1CF1C77775E}" type="presParOf" srcId="{78A11B90-53EA-4716-8FB3-8333241EC307}" destId="{D546FA6E-3387-4E03-AEA2-5188E64888A6}" srcOrd="0" destOrd="0" presId="urn:microsoft.com/office/officeart/2005/8/layout/hList1"/>
    <dgm:cxn modelId="{E2B11481-38CA-4364-8699-1B4CED8DCC8A}" type="presParOf" srcId="{D546FA6E-3387-4E03-AEA2-5188E64888A6}" destId="{0909DBEC-6F46-4DA0-8407-A872D7F547BC}" srcOrd="0" destOrd="0" presId="urn:microsoft.com/office/officeart/2005/8/layout/hList1"/>
    <dgm:cxn modelId="{80EF55C6-915D-4069-8904-AA53E5479D90}" type="presParOf" srcId="{D546FA6E-3387-4E03-AEA2-5188E64888A6}" destId="{6BEBF987-0CF1-4627-AA46-91CC1FC3D0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C457408-BDA5-44C8-9EEB-2AF74732CBB7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1AC123A-D9A5-49B7-A10F-E4A2F601ABAC}">
      <dgm:prSet custT="1"/>
      <dgm:spPr/>
      <dgm:t>
        <a:bodyPr/>
        <a:lstStyle/>
        <a:p>
          <a:r>
            <a:rPr lang="en-GB" sz="2000" b="1" dirty="0">
              <a:latin typeface="+mj-lt"/>
            </a:rPr>
            <a:t>CNS Prescribers</a:t>
          </a:r>
          <a:endParaRPr lang="en-US" sz="2000" dirty="0">
            <a:latin typeface="+mj-lt"/>
          </a:endParaRPr>
        </a:p>
      </dgm:t>
    </dgm:pt>
    <dgm:pt modelId="{054E9FBA-37B5-4F6A-8AA8-C2411C311439}" type="parTrans" cxnId="{242A5D1F-CDFF-45B5-B71C-7A71D9CDE92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0EDE73FF-7C31-43F6-8CA6-A084ED13BFC4}" type="sibTrans" cxnId="{242A5D1F-CDFF-45B5-B71C-7A71D9CDE92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F9FE84D-5680-4519-8990-E7331ADD553B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§"/>
          </a:pPr>
          <a:r>
            <a:rPr lang="en-US" sz="2200" dirty="0">
              <a:solidFill>
                <a:schemeClr val="tx1"/>
              </a:solidFill>
              <a:latin typeface="+mj-lt"/>
            </a:rPr>
            <a:t>CNSs only prescribed when speedier than a GP script</a:t>
          </a:r>
          <a:endParaRPr lang="en-US" sz="2200" dirty="0">
            <a:latin typeface="+mj-lt"/>
          </a:endParaRPr>
        </a:p>
      </dgm:t>
    </dgm:pt>
    <dgm:pt modelId="{7F9B643F-F62F-45F7-97EE-2FF46F794FD9}" type="parTrans" cxnId="{165F580A-8275-4029-B65A-07F674C46A6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932FFB3-85E9-40B4-870E-F3987A06F0AE}" type="sibTrans" cxnId="{165F580A-8275-4029-B65A-07F674C46A6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83F0BD6-D281-49FE-884C-E6AF2C43BEED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§"/>
          </a:pPr>
          <a:r>
            <a:rPr lang="en-GB" sz="2200" dirty="0">
              <a:solidFill>
                <a:schemeClr val="tx1"/>
              </a:solidFill>
              <a:latin typeface="+mj-lt"/>
            </a:rPr>
            <a:t>L</a:t>
          </a:r>
          <a:r>
            <a:rPr lang="en-US" sz="2200" dirty="0">
              <a:latin typeface="+mj-lt"/>
            </a:rPr>
            <a:t>imitations in nominated pharmacy stocks (and when medications written on separate scripts would help obtain supplies)</a:t>
          </a:r>
        </a:p>
      </dgm:t>
    </dgm:pt>
    <dgm:pt modelId="{BA5A65E0-8E52-4B17-9059-F6098CBEF5D4}" type="parTrans" cxnId="{FD90F466-EF12-4AD1-BB59-BDC56BC476E0}">
      <dgm:prSet/>
      <dgm:spPr/>
      <dgm:t>
        <a:bodyPr/>
        <a:lstStyle/>
        <a:p>
          <a:endParaRPr lang="en-GB"/>
        </a:p>
      </dgm:t>
    </dgm:pt>
    <dgm:pt modelId="{259EF16E-79D2-4CF7-8B00-DF338A52C811}" type="sibTrans" cxnId="{FD90F466-EF12-4AD1-BB59-BDC56BC476E0}">
      <dgm:prSet/>
      <dgm:spPr/>
      <dgm:t>
        <a:bodyPr/>
        <a:lstStyle/>
        <a:p>
          <a:endParaRPr lang="en-GB"/>
        </a:p>
      </dgm:t>
    </dgm:pt>
    <dgm:pt modelId="{A81208AC-561E-4087-99A7-BEF00B20840A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§"/>
          </a:pPr>
          <a:r>
            <a:rPr lang="en-US" sz="2200" dirty="0">
              <a:latin typeface="+mj-lt"/>
            </a:rPr>
            <a:t>GP difficult to access e.g., late in the day or at the end of the week</a:t>
          </a:r>
        </a:p>
      </dgm:t>
    </dgm:pt>
    <dgm:pt modelId="{054C9CBC-6047-4814-90F4-8C67F1442136}" type="parTrans" cxnId="{C31451B9-3F17-462E-AA1A-E92FD9AE0FFA}">
      <dgm:prSet/>
      <dgm:spPr/>
      <dgm:t>
        <a:bodyPr/>
        <a:lstStyle/>
        <a:p>
          <a:endParaRPr lang="en-GB"/>
        </a:p>
      </dgm:t>
    </dgm:pt>
    <dgm:pt modelId="{F5CB41EE-D9FD-4822-ABCA-38C31D9DC0AE}" type="sibTrans" cxnId="{C31451B9-3F17-462E-AA1A-E92FD9AE0FFA}">
      <dgm:prSet/>
      <dgm:spPr/>
      <dgm:t>
        <a:bodyPr/>
        <a:lstStyle/>
        <a:p>
          <a:endParaRPr lang="en-GB"/>
        </a:p>
      </dgm:t>
    </dgm:pt>
    <dgm:pt modelId="{5E58BF02-5B38-43F9-9757-445DD251FC80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§"/>
          </a:pPr>
          <a:r>
            <a:rPr lang="en-US" sz="2200" dirty="0">
              <a:solidFill>
                <a:schemeClr val="tx1"/>
              </a:solidFill>
              <a:latin typeface="+mj-lt"/>
            </a:rPr>
            <a:t>So, patients benefitted most from CNS prescribing when unable to access medicines because of:</a:t>
          </a:r>
          <a:endParaRPr lang="en-US" sz="2200" dirty="0">
            <a:latin typeface="+mj-lt"/>
          </a:endParaRPr>
        </a:p>
      </dgm:t>
    </dgm:pt>
    <dgm:pt modelId="{595A676B-D5FA-4E1A-96BC-3BD1BA4340F2}" type="parTrans" cxnId="{938DD112-32E3-495D-ADEC-062B02433200}">
      <dgm:prSet/>
      <dgm:spPr/>
      <dgm:t>
        <a:bodyPr/>
        <a:lstStyle/>
        <a:p>
          <a:endParaRPr lang="en-GB"/>
        </a:p>
      </dgm:t>
    </dgm:pt>
    <dgm:pt modelId="{9C5EAFF9-744B-4302-A897-F666DFDCE69E}" type="sibTrans" cxnId="{938DD112-32E3-495D-ADEC-062B02433200}">
      <dgm:prSet/>
      <dgm:spPr/>
      <dgm:t>
        <a:bodyPr/>
        <a:lstStyle/>
        <a:p>
          <a:endParaRPr lang="en-GB"/>
        </a:p>
      </dgm:t>
    </dgm:pt>
    <dgm:pt modelId="{78A11B90-53EA-4716-8FB3-8333241EC307}" type="pres">
      <dgm:prSet presAssocID="{4C457408-BDA5-44C8-9EEB-2AF74732CBB7}" presName="Name0" presStyleCnt="0">
        <dgm:presLayoutVars>
          <dgm:dir/>
          <dgm:animLvl val="lvl"/>
          <dgm:resizeHandles val="exact"/>
        </dgm:presLayoutVars>
      </dgm:prSet>
      <dgm:spPr/>
    </dgm:pt>
    <dgm:pt modelId="{D546FA6E-3387-4E03-AEA2-5188E64888A6}" type="pres">
      <dgm:prSet presAssocID="{61AC123A-D9A5-49B7-A10F-E4A2F601ABAC}" presName="composite" presStyleCnt="0"/>
      <dgm:spPr/>
    </dgm:pt>
    <dgm:pt modelId="{0909DBEC-6F46-4DA0-8407-A872D7F547BC}" type="pres">
      <dgm:prSet presAssocID="{61AC123A-D9A5-49B7-A10F-E4A2F601ABAC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6BEBF987-0CF1-4627-AA46-91CC1FC3D054}" type="pres">
      <dgm:prSet presAssocID="{61AC123A-D9A5-49B7-A10F-E4A2F601ABAC}" presName="desTx" presStyleLbl="alignAccFollowNode1" presStyleIdx="0" presStyleCnt="1" custScaleY="100000">
        <dgm:presLayoutVars>
          <dgm:bulletEnabled val="1"/>
        </dgm:presLayoutVars>
      </dgm:prSet>
      <dgm:spPr/>
    </dgm:pt>
  </dgm:ptLst>
  <dgm:cxnLst>
    <dgm:cxn modelId="{165F580A-8275-4029-B65A-07F674C46A6D}" srcId="{61AC123A-D9A5-49B7-A10F-E4A2F601ABAC}" destId="{1F9FE84D-5680-4519-8990-E7331ADD553B}" srcOrd="0" destOrd="0" parTransId="{7F9B643F-F62F-45F7-97EE-2FF46F794FD9}" sibTransId="{1932FFB3-85E9-40B4-870E-F3987A06F0AE}"/>
    <dgm:cxn modelId="{938DD112-32E3-495D-ADEC-062B02433200}" srcId="{61AC123A-D9A5-49B7-A10F-E4A2F601ABAC}" destId="{5E58BF02-5B38-43F9-9757-445DD251FC80}" srcOrd="1" destOrd="0" parTransId="{595A676B-D5FA-4E1A-96BC-3BD1BA4340F2}" sibTransId="{9C5EAFF9-744B-4302-A897-F666DFDCE69E}"/>
    <dgm:cxn modelId="{242A5D1F-CDFF-45B5-B71C-7A71D9CDE92E}" srcId="{4C457408-BDA5-44C8-9EEB-2AF74732CBB7}" destId="{61AC123A-D9A5-49B7-A10F-E4A2F601ABAC}" srcOrd="0" destOrd="0" parTransId="{054E9FBA-37B5-4F6A-8AA8-C2411C311439}" sibTransId="{0EDE73FF-7C31-43F6-8CA6-A084ED13BFC4}"/>
    <dgm:cxn modelId="{0737C345-0383-4E7F-A57C-64668415F607}" type="presOf" srcId="{5E58BF02-5B38-43F9-9757-445DD251FC80}" destId="{6BEBF987-0CF1-4627-AA46-91CC1FC3D054}" srcOrd="0" destOrd="1" presId="urn:microsoft.com/office/officeart/2005/8/layout/hList1"/>
    <dgm:cxn modelId="{FD90F466-EF12-4AD1-BB59-BDC56BC476E0}" srcId="{5E58BF02-5B38-43F9-9757-445DD251FC80}" destId="{583F0BD6-D281-49FE-884C-E6AF2C43BEED}" srcOrd="0" destOrd="0" parTransId="{BA5A65E0-8E52-4B17-9059-F6098CBEF5D4}" sibTransId="{259EF16E-79D2-4CF7-8B00-DF338A52C811}"/>
    <dgm:cxn modelId="{8AB61D99-3F24-4DB4-93CA-D576E5812FC0}" type="presOf" srcId="{61AC123A-D9A5-49B7-A10F-E4A2F601ABAC}" destId="{0909DBEC-6F46-4DA0-8407-A872D7F547BC}" srcOrd="0" destOrd="0" presId="urn:microsoft.com/office/officeart/2005/8/layout/hList1"/>
    <dgm:cxn modelId="{C31451B9-3F17-462E-AA1A-E92FD9AE0FFA}" srcId="{5E58BF02-5B38-43F9-9757-445DD251FC80}" destId="{A81208AC-561E-4087-99A7-BEF00B20840A}" srcOrd="1" destOrd="0" parTransId="{054C9CBC-6047-4814-90F4-8C67F1442136}" sibTransId="{F5CB41EE-D9FD-4822-ABCA-38C31D9DC0AE}"/>
    <dgm:cxn modelId="{95CD7EBF-A704-41D3-ADF9-E184F5164B02}" type="presOf" srcId="{A81208AC-561E-4087-99A7-BEF00B20840A}" destId="{6BEBF987-0CF1-4627-AA46-91CC1FC3D054}" srcOrd="0" destOrd="3" presId="urn:microsoft.com/office/officeart/2005/8/layout/hList1"/>
    <dgm:cxn modelId="{C03B25D9-743C-4915-97DB-27EC37FA7C67}" type="presOf" srcId="{1F9FE84D-5680-4519-8990-E7331ADD553B}" destId="{6BEBF987-0CF1-4627-AA46-91CC1FC3D054}" srcOrd="0" destOrd="0" presId="urn:microsoft.com/office/officeart/2005/8/layout/hList1"/>
    <dgm:cxn modelId="{91ED63E6-87DB-4816-A2A2-9CE072CCE3D7}" type="presOf" srcId="{583F0BD6-D281-49FE-884C-E6AF2C43BEED}" destId="{6BEBF987-0CF1-4627-AA46-91CC1FC3D054}" srcOrd="0" destOrd="2" presId="urn:microsoft.com/office/officeart/2005/8/layout/hList1"/>
    <dgm:cxn modelId="{F83DFBEE-9A7A-40E4-AB47-FDE902BADE01}" type="presOf" srcId="{4C457408-BDA5-44C8-9EEB-2AF74732CBB7}" destId="{78A11B90-53EA-4716-8FB3-8333241EC307}" srcOrd="0" destOrd="0" presId="urn:microsoft.com/office/officeart/2005/8/layout/hList1"/>
    <dgm:cxn modelId="{C6B41620-B9DF-4F11-B1C4-A1CF1C77775E}" type="presParOf" srcId="{78A11B90-53EA-4716-8FB3-8333241EC307}" destId="{D546FA6E-3387-4E03-AEA2-5188E64888A6}" srcOrd="0" destOrd="0" presId="urn:microsoft.com/office/officeart/2005/8/layout/hList1"/>
    <dgm:cxn modelId="{E2B11481-38CA-4364-8699-1B4CED8DCC8A}" type="presParOf" srcId="{D546FA6E-3387-4E03-AEA2-5188E64888A6}" destId="{0909DBEC-6F46-4DA0-8407-A872D7F547BC}" srcOrd="0" destOrd="0" presId="urn:microsoft.com/office/officeart/2005/8/layout/hList1"/>
    <dgm:cxn modelId="{80EF55C6-915D-4069-8904-AA53E5479D90}" type="presParOf" srcId="{D546FA6E-3387-4E03-AEA2-5188E64888A6}" destId="{6BEBF987-0CF1-4627-AA46-91CC1FC3D0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19BFE4D-9CBF-4FFF-8342-36923F844EB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818E2D-AFBA-409B-BF46-116A54AEE577}">
      <dgm:prSet custT="1"/>
      <dgm:spPr>
        <a:solidFill>
          <a:schemeClr val="accent2"/>
        </a:solidFill>
      </dgm:spPr>
      <dgm:t>
        <a:bodyPr/>
        <a:lstStyle/>
        <a:p>
          <a:r>
            <a:rPr lang="en-GB" sz="2400" dirty="0">
              <a:latin typeface="+mj-lt"/>
            </a:rPr>
            <a:t>Greater numbers of nurses must be trained and supported to prescribe medicines in this context</a:t>
          </a:r>
          <a:endParaRPr lang="en-US" sz="2400" dirty="0">
            <a:latin typeface="+mj-lt"/>
          </a:endParaRPr>
        </a:p>
      </dgm:t>
    </dgm:pt>
    <dgm:pt modelId="{026786F0-9295-48D6-BAB6-FD62FB3B7312}" type="parTrans" cxnId="{0D6A56B8-AB9E-47B4-8AD0-2F74ED050198}">
      <dgm:prSet/>
      <dgm:spPr/>
      <dgm:t>
        <a:bodyPr/>
        <a:lstStyle/>
        <a:p>
          <a:endParaRPr lang="en-US"/>
        </a:p>
      </dgm:t>
    </dgm:pt>
    <dgm:pt modelId="{C3850C76-0C6C-42B1-A2DB-BC7DFE176A43}" type="sibTrans" cxnId="{0D6A56B8-AB9E-47B4-8AD0-2F74ED050198}">
      <dgm:prSet/>
      <dgm:spPr/>
      <dgm:t>
        <a:bodyPr/>
        <a:lstStyle/>
        <a:p>
          <a:endParaRPr lang="en-US"/>
        </a:p>
      </dgm:t>
    </dgm:pt>
    <dgm:pt modelId="{B6B01AFC-C0D2-433C-A1C8-E360D793CA1D}">
      <dgm:prSet custT="1"/>
      <dgm:spPr>
        <a:solidFill>
          <a:schemeClr val="accent2"/>
        </a:solidFill>
      </dgm:spPr>
      <dgm:t>
        <a:bodyPr/>
        <a:lstStyle/>
        <a:p>
          <a:r>
            <a:rPr lang="en-GB" sz="2400" dirty="0">
              <a:latin typeface="+mj-lt"/>
            </a:rPr>
            <a:t>An HCP named coordinator may be helpful </a:t>
          </a:r>
          <a:endParaRPr lang="en-US" sz="2400" dirty="0">
            <a:latin typeface="+mj-lt"/>
          </a:endParaRPr>
        </a:p>
      </dgm:t>
    </dgm:pt>
    <dgm:pt modelId="{CF53BFE2-DA2C-4B0D-9826-6A9542A182F1}" type="parTrans" cxnId="{B6D910AE-21F5-4611-9BDB-2B5E7145C17E}">
      <dgm:prSet/>
      <dgm:spPr/>
      <dgm:t>
        <a:bodyPr/>
        <a:lstStyle/>
        <a:p>
          <a:endParaRPr lang="en-US"/>
        </a:p>
      </dgm:t>
    </dgm:pt>
    <dgm:pt modelId="{A24C523F-BCB0-4E82-95F4-205A5437C219}" type="sibTrans" cxnId="{B6D910AE-21F5-4611-9BDB-2B5E7145C17E}">
      <dgm:prSet/>
      <dgm:spPr/>
      <dgm:t>
        <a:bodyPr/>
        <a:lstStyle/>
        <a:p>
          <a:endParaRPr lang="en-US"/>
        </a:p>
      </dgm:t>
    </dgm:pt>
    <dgm:pt modelId="{955F1C69-D10E-474E-8789-2AB5BEC04017}">
      <dgm:prSet custT="1"/>
      <dgm:spPr>
        <a:solidFill>
          <a:schemeClr val="accent2"/>
        </a:solidFill>
      </dgm:spPr>
      <dgm:t>
        <a:bodyPr/>
        <a:lstStyle/>
        <a:p>
          <a:r>
            <a:rPr lang="en-GB" sz="2400" dirty="0">
              <a:latin typeface="+mj-lt"/>
            </a:rPr>
            <a:t>Shared access to patient records across healthcare professional groups is needed</a:t>
          </a:r>
          <a:endParaRPr lang="en-US" sz="2400" dirty="0">
            <a:latin typeface="+mj-lt"/>
          </a:endParaRPr>
        </a:p>
      </dgm:t>
    </dgm:pt>
    <dgm:pt modelId="{5E829789-4C82-49FF-8F4D-5127AA53D144}" type="parTrans" cxnId="{9DBBAA63-FB0D-4437-A733-A644D4D02883}">
      <dgm:prSet/>
      <dgm:spPr/>
      <dgm:t>
        <a:bodyPr/>
        <a:lstStyle/>
        <a:p>
          <a:endParaRPr lang="en-US"/>
        </a:p>
      </dgm:t>
    </dgm:pt>
    <dgm:pt modelId="{13DC3321-4B1D-4D2B-8EC6-EB7A8538A497}" type="sibTrans" cxnId="{9DBBAA63-FB0D-4437-A733-A644D4D02883}">
      <dgm:prSet/>
      <dgm:spPr/>
      <dgm:t>
        <a:bodyPr/>
        <a:lstStyle/>
        <a:p>
          <a:endParaRPr lang="en-US"/>
        </a:p>
      </dgm:t>
    </dgm:pt>
    <dgm:pt modelId="{C99277A4-44E3-4FA8-A338-09254C7263B3}">
      <dgm:prSet custT="1"/>
      <dgm:spPr>
        <a:solidFill>
          <a:schemeClr val="accent2"/>
        </a:solidFill>
      </dgm:spPr>
      <dgm:t>
        <a:bodyPr/>
        <a:lstStyle/>
        <a:p>
          <a:r>
            <a:rPr lang="en-GB" sz="2400" dirty="0">
              <a:latin typeface="+mj-lt"/>
            </a:rPr>
            <a:t>Community pharmacy stock needs to be more reliable and evenly distributed</a:t>
          </a:r>
          <a:endParaRPr lang="en-US" sz="2400" dirty="0">
            <a:latin typeface="+mj-lt"/>
          </a:endParaRPr>
        </a:p>
      </dgm:t>
    </dgm:pt>
    <dgm:pt modelId="{D9E2C539-7FE2-43A9-A8D0-D9F1B2BE4EC3}" type="parTrans" cxnId="{F99964D0-5F55-4E2A-9312-CE71E481043B}">
      <dgm:prSet/>
      <dgm:spPr/>
      <dgm:t>
        <a:bodyPr/>
        <a:lstStyle/>
        <a:p>
          <a:endParaRPr lang="en-US"/>
        </a:p>
      </dgm:t>
    </dgm:pt>
    <dgm:pt modelId="{08335569-3637-46FF-B19C-BC812C9D3992}" type="sibTrans" cxnId="{F99964D0-5F55-4E2A-9312-CE71E481043B}">
      <dgm:prSet/>
      <dgm:spPr/>
      <dgm:t>
        <a:bodyPr/>
        <a:lstStyle/>
        <a:p>
          <a:endParaRPr lang="en-US"/>
        </a:p>
      </dgm:t>
    </dgm:pt>
    <dgm:pt modelId="{0BC27AA6-6F9B-4475-87E0-7542E0AA64A7}" type="pres">
      <dgm:prSet presAssocID="{E19BFE4D-9CBF-4FFF-8342-36923F844EB6}" presName="diagram" presStyleCnt="0">
        <dgm:presLayoutVars>
          <dgm:dir/>
          <dgm:resizeHandles val="exact"/>
        </dgm:presLayoutVars>
      </dgm:prSet>
      <dgm:spPr/>
    </dgm:pt>
    <dgm:pt modelId="{B0162B9C-334B-48F4-90C3-B7568D1DC2BF}" type="pres">
      <dgm:prSet presAssocID="{A6818E2D-AFBA-409B-BF46-116A54AEE577}" presName="node" presStyleLbl="node1" presStyleIdx="0" presStyleCnt="4">
        <dgm:presLayoutVars>
          <dgm:bulletEnabled val="1"/>
        </dgm:presLayoutVars>
      </dgm:prSet>
      <dgm:spPr/>
    </dgm:pt>
    <dgm:pt modelId="{835719AC-F6C3-4EF0-8514-BF97861D53B1}" type="pres">
      <dgm:prSet presAssocID="{C3850C76-0C6C-42B1-A2DB-BC7DFE176A43}" presName="sibTrans" presStyleCnt="0"/>
      <dgm:spPr/>
    </dgm:pt>
    <dgm:pt modelId="{708837D9-B1A6-4320-A56D-F4E00301C7BA}" type="pres">
      <dgm:prSet presAssocID="{B6B01AFC-C0D2-433C-A1C8-E360D793CA1D}" presName="node" presStyleLbl="node1" presStyleIdx="1" presStyleCnt="4">
        <dgm:presLayoutVars>
          <dgm:bulletEnabled val="1"/>
        </dgm:presLayoutVars>
      </dgm:prSet>
      <dgm:spPr/>
    </dgm:pt>
    <dgm:pt modelId="{68E92A13-CD5B-4DC6-B049-7EA1B015D850}" type="pres">
      <dgm:prSet presAssocID="{A24C523F-BCB0-4E82-95F4-205A5437C219}" presName="sibTrans" presStyleCnt="0"/>
      <dgm:spPr/>
    </dgm:pt>
    <dgm:pt modelId="{9A1A63EA-4D88-44C9-A0F0-21614B74AB7A}" type="pres">
      <dgm:prSet presAssocID="{955F1C69-D10E-474E-8789-2AB5BEC04017}" presName="node" presStyleLbl="node1" presStyleIdx="2" presStyleCnt="4">
        <dgm:presLayoutVars>
          <dgm:bulletEnabled val="1"/>
        </dgm:presLayoutVars>
      </dgm:prSet>
      <dgm:spPr/>
    </dgm:pt>
    <dgm:pt modelId="{EC7B5AC5-89F7-4EAA-A6D7-73CEA3E45955}" type="pres">
      <dgm:prSet presAssocID="{13DC3321-4B1D-4D2B-8EC6-EB7A8538A497}" presName="sibTrans" presStyleCnt="0"/>
      <dgm:spPr/>
    </dgm:pt>
    <dgm:pt modelId="{5B882A24-6B1F-42ED-82E6-27AE033A9897}" type="pres">
      <dgm:prSet presAssocID="{C99277A4-44E3-4FA8-A338-09254C7263B3}" presName="node" presStyleLbl="node1" presStyleIdx="3" presStyleCnt="4">
        <dgm:presLayoutVars>
          <dgm:bulletEnabled val="1"/>
        </dgm:presLayoutVars>
      </dgm:prSet>
      <dgm:spPr/>
    </dgm:pt>
  </dgm:ptLst>
  <dgm:cxnLst>
    <dgm:cxn modelId="{00644715-049C-429B-8283-A4E17D72ED7B}" type="presOf" srcId="{E19BFE4D-9CBF-4FFF-8342-36923F844EB6}" destId="{0BC27AA6-6F9B-4475-87E0-7542E0AA64A7}" srcOrd="0" destOrd="0" presId="urn:microsoft.com/office/officeart/2005/8/layout/default"/>
    <dgm:cxn modelId="{B0F9C65F-A593-4AAB-9246-1308F05BDC94}" type="presOf" srcId="{955F1C69-D10E-474E-8789-2AB5BEC04017}" destId="{9A1A63EA-4D88-44C9-A0F0-21614B74AB7A}" srcOrd="0" destOrd="0" presId="urn:microsoft.com/office/officeart/2005/8/layout/default"/>
    <dgm:cxn modelId="{9DBBAA63-FB0D-4437-A733-A644D4D02883}" srcId="{E19BFE4D-9CBF-4FFF-8342-36923F844EB6}" destId="{955F1C69-D10E-474E-8789-2AB5BEC04017}" srcOrd="2" destOrd="0" parTransId="{5E829789-4C82-49FF-8F4D-5127AA53D144}" sibTransId="{13DC3321-4B1D-4D2B-8EC6-EB7A8538A497}"/>
    <dgm:cxn modelId="{5BC1EA9D-53DF-4615-B72D-7D73570D551D}" type="presOf" srcId="{C99277A4-44E3-4FA8-A338-09254C7263B3}" destId="{5B882A24-6B1F-42ED-82E6-27AE033A9897}" srcOrd="0" destOrd="0" presId="urn:microsoft.com/office/officeart/2005/8/layout/default"/>
    <dgm:cxn modelId="{B6D910AE-21F5-4611-9BDB-2B5E7145C17E}" srcId="{E19BFE4D-9CBF-4FFF-8342-36923F844EB6}" destId="{B6B01AFC-C0D2-433C-A1C8-E360D793CA1D}" srcOrd="1" destOrd="0" parTransId="{CF53BFE2-DA2C-4B0D-9826-6A9542A182F1}" sibTransId="{A24C523F-BCB0-4E82-95F4-205A5437C219}"/>
    <dgm:cxn modelId="{0D6A56B8-AB9E-47B4-8AD0-2F74ED050198}" srcId="{E19BFE4D-9CBF-4FFF-8342-36923F844EB6}" destId="{A6818E2D-AFBA-409B-BF46-116A54AEE577}" srcOrd="0" destOrd="0" parTransId="{026786F0-9295-48D6-BAB6-FD62FB3B7312}" sibTransId="{C3850C76-0C6C-42B1-A2DB-BC7DFE176A43}"/>
    <dgm:cxn modelId="{F99964D0-5F55-4E2A-9312-CE71E481043B}" srcId="{E19BFE4D-9CBF-4FFF-8342-36923F844EB6}" destId="{C99277A4-44E3-4FA8-A338-09254C7263B3}" srcOrd="3" destOrd="0" parTransId="{D9E2C539-7FE2-43A9-A8D0-D9F1B2BE4EC3}" sibTransId="{08335569-3637-46FF-B19C-BC812C9D3992}"/>
    <dgm:cxn modelId="{784F6CD7-1CA4-42DD-820F-F22543E85260}" type="presOf" srcId="{B6B01AFC-C0D2-433C-A1C8-E360D793CA1D}" destId="{708837D9-B1A6-4320-A56D-F4E00301C7BA}" srcOrd="0" destOrd="0" presId="urn:microsoft.com/office/officeart/2005/8/layout/default"/>
    <dgm:cxn modelId="{DB7ECDF8-7613-4672-83B8-59C81AB0CC2C}" type="presOf" srcId="{A6818E2D-AFBA-409B-BF46-116A54AEE577}" destId="{B0162B9C-334B-48F4-90C3-B7568D1DC2BF}" srcOrd="0" destOrd="0" presId="urn:microsoft.com/office/officeart/2005/8/layout/default"/>
    <dgm:cxn modelId="{8D3009F0-A97F-46ED-8B6B-5D1BFC7B0320}" type="presParOf" srcId="{0BC27AA6-6F9B-4475-87E0-7542E0AA64A7}" destId="{B0162B9C-334B-48F4-90C3-B7568D1DC2BF}" srcOrd="0" destOrd="0" presId="urn:microsoft.com/office/officeart/2005/8/layout/default"/>
    <dgm:cxn modelId="{1031362E-0038-4ED9-AEDA-C0F7F1B7E7C0}" type="presParOf" srcId="{0BC27AA6-6F9B-4475-87E0-7542E0AA64A7}" destId="{835719AC-F6C3-4EF0-8514-BF97861D53B1}" srcOrd="1" destOrd="0" presId="urn:microsoft.com/office/officeart/2005/8/layout/default"/>
    <dgm:cxn modelId="{25565EAC-5E73-4DFD-85A2-56E1270C7F19}" type="presParOf" srcId="{0BC27AA6-6F9B-4475-87E0-7542E0AA64A7}" destId="{708837D9-B1A6-4320-A56D-F4E00301C7BA}" srcOrd="2" destOrd="0" presId="urn:microsoft.com/office/officeart/2005/8/layout/default"/>
    <dgm:cxn modelId="{60ABB9BA-0EA4-4DFD-8804-AA847C43B49C}" type="presParOf" srcId="{0BC27AA6-6F9B-4475-87E0-7542E0AA64A7}" destId="{68E92A13-CD5B-4DC6-B049-7EA1B015D850}" srcOrd="3" destOrd="0" presId="urn:microsoft.com/office/officeart/2005/8/layout/default"/>
    <dgm:cxn modelId="{29A25D11-D7F4-48DA-B323-A26E9E2D66A5}" type="presParOf" srcId="{0BC27AA6-6F9B-4475-87E0-7542E0AA64A7}" destId="{9A1A63EA-4D88-44C9-A0F0-21614B74AB7A}" srcOrd="4" destOrd="0" presId="urn:microsoft.com/office/officeart/2005/8/layout/default"/>
    <dgm:cxn modelId="{EF33175C-A9BA-4180-9F36-511C52BF61F2}" type="presParOf" srcId="{0BC27AA6-6F9B-4475-87E0-7542E0AA64A7}" destId="{EC7B5AC5-89F7-4EAA-A6D7-73CEA3E45955}" srcOrd="5" destOrd="0" presId="urn:microsoft.com/office/officeart/2005/8/layout/default"/>
    <dgm:cxn modelId="{D51B5EAB-CD83-404B-A98B-ACE5D8DAEA34}" type="presParOf" srcId="{0BC27AA6-6F9B-4475-87E0-7542E0AA64A7}" destId="{5B882A24-6B1F-42ED-82E6-27AE033A989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DE36E9-E05F-4F67-8880-54B032D1AAAF}" type="doc">
      <dgm:prSet loTypeId="urn:microsoft.com/office/officeart/2008/layout/LinedList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8EDD9B9-1794-497F-B1A6-2526E13DE2A6}">
      <dgm:prSet custT="1"/>
      <dgm:spPr/>
      <dgm:t>
        <a:bodyPr/>
        <a:lstStyle/>
        <a:p>
          <a:r>
            <a:rPr lang="en-US" sz="2000" dirty="0" err="1">
              <a:latin typeface="+mj-lt"/>
            </a:rPr>
            <a:t>Campling</a:t>
          </a:r>
          <a:r>
            <a:rPr lang="en-US" sz="2000" dirty="0">
              <a:latin typeface="+mj-lt"/>
            </a:rPr>
            <a:t> et al 2017: suggestions that obtaining medicines may be time-consuming and challenging for patients and </a:t>
          </a:r>
          <a:r>
            <a:rPr lang="en-US" sz="2000" dirty="0" err="1">
              <a:latin typeface="+mj-lt"/>
            </a:rPr>
            <a:t>carers</a:t>
          </a:r>
          <a:endParaRPr lang="en-US" sz="2000" dirty="0">
            <a:latin typeface="+mj-lt"/>
          </a:endParaRPr>
        </a:p>
      </dgm:t>
    </dgm:pt>
    <dgm:pt modelId="{FB49048C-64B9-4950-9C5E-CB0E66487432}" type="parTrans" cxnId="{D22DCD22-6A40-4BDB-9E25-32D56679206C}">
      <dgm:prSet/>
      <dgm:spPr/>
      <dgm:t>
        <a:bodyPr/>
        <a:lstStyle/>
        <a:p>
          <a:endParaRPr lang="en-US" sz="4000">
            <a:latin typeface="+mj-lt"/>
          </a:endParaRPr>
        </a:p>
      </dgm:t>
    </dgm:pt>
    <dgm:pt modelId="{1360F4AE-9D85-4D23-9B52-541329932ECF}" type="sibTrans" cxnId="{D22DCD22-6A40-4BDB-9E25-32D56679206C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B32EE30C-6435-4CF2-9D4A-909CA53FF2D2}">
      <dgm:prSet custT="1"/>
      <dgm:spPr/>
      <dgm:t>
        <a:bodyPr/>
        <a:lstStyle/>
        <a:p>
          <a:r>
            <a:rPr lang="en-US" sz="2000" dirty="0">
              <a:latin typeface="+mj-lt"/>
            </a:rPr>
            <a:t>Information and support needs for a medication management role are often unmet (Payne et al 2015; Wilson et al 2018) </a:t>
          </a:r>
        </a:p>
        <a:p>
          <a:endParaRPr lang="en-US" sz="2000" dirty="0">
            <a:latin typeface="+mj-lt"/>
          </a:endParaRPr>
        </a:p>
      </dgm:t>
    </dgm:pt>
    <dgm:pt modelId="{7DB4E652-FF65-40D6-ABCC-83B786FC1671}" type="parTrans" cxnId="{35EF8DEE-BF1D-40CB-B117-9B69659FA3CC}">
      <dgm:prSet/>
      <dgm:spPr/>
      <dgm:t>
        <a:bodyPr/>
        <a:lstStyle/>
        <a:p>
          <a:endParaRPr lang="en-US" sz="4000">
            <a:latin typeface="+mj-lt"/>
          </a:endParaRPr>
        </a:p>
      </dgm:t>
    </dgm:pt>
    <dgm:pt modelId="{13312681-96FC-473D-ACDF-0A50107B8458}" type="sibTrans" cxnId="{35EF8DEE-BF1D-40CB-B117-9B69659FA3CC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893B5538-C917-4379-972F-538A41E4E458}">
      <dgm:prSet custT="1"/>
      <dgm:spPr/>
      <dgm:t>
        <a:bodyPr/>
        <a:lstStyle/>
        <a:p>
          <a:r>
            <a:rPr lang="en-US" sz="2000" dirty="0">
              <a:latin typeface="+mj-lt"/>
            </a:rPr>
            <a:t>Accessing medicines out-of-hours can be difficult (Kuruvilla et al 2018)</a:t>
          </a:r>
        </a:p>
      </dgm:t>
    </dgm:pt>
    <dgm:pt modelId="{928D5C51-4121-457C-9CA6-BD7CE5DFA28A}" type="parTrans" cxnId="{C51B08F8-36A4-4475-AAAE-3147BBB13B64}">
      <dgm:prSet/>
      <dgm:spPr/>
      <dgm:t>
        <a:bodyPr/>
        <a:lstStyle/>
        <a:p>
          <a:endParaRPr lang="en-US" sz="4000">
            <a:latin typeface="+mj-lt"/>
          </a:endParaRPr>
        </a:p>
      </dgm:t>
    </dgm:pt>
    <dgm:pt modelId="{516F08F1-2226-45A8-B466-27295F6F8AC4}" type="sibTrans" cxnId="{C51B08F8-36A4-4475-AAAE-3147BBB13B64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B5D49135-F705-494C-9CCE-EA7EBC3AD3FE}">
      <dgm:prSet custT="1"/>
      <dgm:spPr/>
      <dgm:t>
        <a:bodyPr/>
        <a:lstStyle/>
        <a:p>
          <a:r>
            <a:rPr lang="en-US" sz="2000" dirty="0">
              <a:latin typeface="+mj-lt"/>
            </a:rPr>
            <a:t>More than half of out-of-hours community palliative care patient safety incidents were medication-related; including timely access, timely advice and inefficient communication (Williams et al 2019)</a:t>
          </a:r>
        </a:p>
      </dgm:t>
    </dgm:pt>
    <dgm:pt modelId="{62434973-4E95-4C6F-A9ED-9EBB1C6EC818}" type="parTrans" cxnId="{5724E0FB-99B7-414D-BABD-7E91BB58E462}">
      <dgm:prSet/>
      <dgm:spPr/>
      <dgm:t>
        <a:bodyPr/>
        <a:lstStyle/>
        <a:p>
          <a:endParaRPr lang="en-US" sz="4000">
            <a:latin typeface="+mj-lt"/>
          </a:endParaRPr>
        </a:p>
      </dgm:t>
    </dgm:pt>
    <dgm:pt modelId="{30922DE6-B040-4215-A039-7EDF9D58D201}" type="sibTrans" cxnId="{5724E0FB-99B7-414D-BABD-7E91BB58E462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ABCF226A-7CE8-4F1D-B076-EFDEA6B8A412}">
      <dgm:prSet custT="1"/>
      <dgm:spPr/>
      <dgm:t>
        <a:bodyPr/>
        <a:lstStyle/>
        <a:p>
          <a:r>
            <a:rPr lang="en-GB" sz="2000" dirty="0">
              <a:latin typeface="+mj-lt"/>
            </a:rPr>
            <a:t>Variety of </a:t>
          </a:r>
          <a:r>
            <a:rPr lang="en-GB" sz="2000" dirty="0" err="1">
              <a:latin typeface="+mj-lt"/>
            </a:rPr>
            <a:t>PEoLC</a:t>
          </a:r>
          <a:r>
            <a:rPr lang="en-GB" sz="2000" dirty="0">
              <a:latin typeface="+mj-lt"/>
            </a:rPr>
            <a:t> delivery models; innovations in service delivery: impact on access unevaluated</a:t>
          </a:r>
          <a:endParaRPr lang="en-US" sz="2000" dirty="0">
            <a:latin typeface="+mj-lt"/>
          </a:endParaRPr>
        </a:p>
      </dgm:t>
    </dgm:pt>
    <dgm:pt modelId="{AFE70A95-48C8-4ABD-90E3-32D64F9CFBD6}" type="parTrans" cxnId="{77074BE2-7056-4E0C-9D89-D98D86481215}">
      <dgm:prSet/>
      <dgm:spPr/>
      <dgm:t>
        <a:bodyPr/>
        <a:lstStyle/>
        <a:p>
          <a:endParaRPr lang="en-US" sz="4000">
            <a:latin typeface="+mj-lt"/>
          </a:endParaRPr>
        </a:p>
      </dgm:t>
    </dgm:pt>
    <dgm:pt modelId="{D9DC9E8D-C9BF-461E-B604-1ACE19B2AE71}" type="sibTrans" cxnId="{77074BE2-7056-4E0C-9D89-D98D86481215}">
      <dgm:prSet/>
      <dgm:spPr/>
      <dgm:t>
        <a:bodyPr/>
        <a:lstStyle/>
        <a:p>
          <a:endParaRPr lang="en-US" sz="2800">
            <a:latin typeface="+mj-lt"/>
          </a:endParaRPr>
        </a:p>
      </dgm:t>
    </dgm:pt>
    <dgm:pt modelId="{6A5C6242-1C6C-45CE-8807-39B917FBD5E6}" type="pres">
      <dgm:prSet presAssocID="{37DE36E9-E05F-4F67-8880-54B032D1AAAF}" presName="vert0" presStyleCnt="0">
        <dgm:presLayoutVars>
          <dgm:dir/>
          <dgm:animOne val="branch"/>
          <dgm:animLvl val="lvl"/>
        </dgm:presLayoutVars>
      </dgm:prSet>
      <dgm:spPr/>
    </dgm:pt>
    <dgm:pt modelId="{AB800936-6123-4A3F-9D42-0E9A3B5FD91E}" type="pres">
      <dgm:prSet presAssocID="{F8EDD9B9-1794-497F-B1A6-2526E13DE2A6}" presName="thickLine" presStyleLbl="alignNode1" presStyleIdx="0" presStyleCnt="5"/>
      <dgm:spPr/>
    </dgm:pt>
    <dgm:pt modelId="{71EC984C-120B-4F3F-9F39-423FEE890B10}" type="pres">
      <dgm:prSet presAssocID="{F8EDD9B9-1794-497F-B1A6-2526E13DE2A6}" presName="horz1" presStyleCnt="0"/>
      <dgm:spPr/>
    </dgm:pt>
    <dgm:pt modelId="{F706EF0B-B208-45FF-BCF1-A2C4A5C0E46B}" type="pres">
      <dgm:prSet presAssocID="{F8EDD9B9-1794-497F-B1A6-2526E13DE2A6}" presName="tx1" presStyleLbl="revTx" presStyleIdx="0" presStyleCnt="5"/>
      <dgm:spPr/>
    </dgm:pt>
    <dgm:pt modelId="{BCF5AB7E-C005-4F00-B8C6-DBCFE579CC9E}" type="pres">
      <dgm:prSet presAssocID="{F8EDD9B9-1794-497F-B1A6-2526E13DE2A6}" presName="vert1" presStyleCnt="0"/>
      <dgm:spPr/>
    </dgm:pt>
    <dgm:pt modelId="{5FA8575B-D03C-4374-9D76-12BA434EC1AB}" type="pres">
      <dgm:prSet presAssocID="{B32EE30C-6435-4CF2-9D4A-909CA53FF2D2}" presName="thickLine" presStyleLbl="alignNode1" presStyleIdx="1" presStyleCnt="5"/>
      <dgm:spPr/>
    </dgm:pt>
    <dgm:pt modelId="{E7DF8513-0F9F-4E47-B731-13C2BA54408C}" type="pres">
      <dgm:prSet presAssocID="{B32EE30C-6435-4CF2-9D4A-909CA53FF2D2}" presName="horz1" presStyleCnt="0"/>
      <dgm:spPr/>
    </dgm:pt>
    <dgm:pt modelId="{28B2CC75-3EFD-4AE1-ABAE-0FE890CF9A0E}" type="pres">
      <dgm:prSet presAssocID="{B32EE30C-6435-4CF2-9D4A-909CA53FF2D2}" presName="tx1" presStyleLbl="revTx" presStyleIdx="1" presStyleCnt="5"/>
      <dgm:spPr/>
    </dgm:pt>
    <dgm:pt modelId="{9D357656-227A-4975-99D4-798CD5E72734}" type="pres">
      <dgm:prSet presAssocID="{B32EE30C-6435-4CF2-9D4A-909CA53FF2D2}" presName="vert1" presStyleCnt="0"/>
      <dgm:spPr/>
    </dgm:pt>
    <dgm:pt modelId="{1935571B-5CD7-49CC-96FB-A24394C5C5AA}" type="pres">
      <dgm:prSet presAssocID="{893B5538-C917-4379-972F-538A41E4E458}" presName="thickLine" presStyleLbl="alignNode1" presStyleIdx="2" presStyleCnt="5" custLinFactNeighborY="1441"/>
      <dgm:spPr/>
    </dgm:pt>
    <dgm:pt modelId="{61253DB0-EC7A-4C96-974D-796F74CE2ABA}" type="pres">
      <dgm:prSet presAssocID="{893B5538-C917-4379-972F-538A41E4E458}" presName="horz1" presStyleCnt="0"/>
      <dgm:spPr/>
    </dgm:pt>
    <dgm:pt modelId="{221131BF-6429-469D-813F-F6DC9C02784A}" type="pres">
      <dgm:prSet presAssocID="{893B5538-C917-4379-972F-538A41E4E458}" presName="tx1" presStyleLbl="revTx" presStyleIdx="2" presStyleCnt="5"/>
      <dgm:spPr/>
    </dgm:pt>
    <dgm:pt modelId="{8E15D75F-E0BE-4C8C-82EE-8620BC9C25E4}" type="pres">
      <dgm:prSet presAssocID="{893B5538-C917-4379-972F-538A41E4E458}" presName="vert1" presStyleCnt="0"/>
      <dgm:spPr/>
    </dgm:pt>
    <dgm:pt modelId="{AC4C7705-A718-473B-9B09-C052FA3DB1A8}" type="pres">
      <dgm:prSet presAssocID="{B5D49135-F705-494C-9CCE-EA7EBC3AD3FE}" presName="thickLine" presStyleLbl="alignNode1" presStyleIdx="3" presStyleCnt="5" custLinFactNeighborY="-37188"/>
      <dgm:spPr/>
    </dgm:pt>
    <dgm:pt modelId="{C0E8FE3D-76ED-4A0B-92CA-3EEA24E2710B}" type="pres">
      <dgm:prSet presAssocID="{B5D49135-F705-494C-9CCE-EA7EBC3AD3FE}" presName="horz1" presStyleCnt="0"/>
      <dgm:spPr/>
    </dgm:pt>
    <dgm:pt modelId="{5F0BC8FE-A434-4F86-BF92-0A25B00A8A4B}" type="pres">
      <dgm:prSet presAssocID="{B5D49135-F705-494C-9CCE-EA7EBC3AD3FE}" presName="tx1" presStyleLbl="revTx" presStyleIdx="3" presStyleCnt="5" custLinFactNeighborY="-19448"/>
      <dgm:spPr/>
    </dgm:pt>
    <dgm:pt modelId="{F05AB0BB-D413-41C7-99C6-FC0C18FA3BB8}" type="pres">
      <dgm:prSet presAssocID="{B5D49135-F705-494C-9CCE-EA7EBC3AD3FE}" presName="vert1" presStyleCnt="0"/>
      <dgm:spPr/>
    </dgm:pt>
    <dgm:pt modelId="{EFA528A9-0230-4D54-B1E1-5E9393D194F7}" type="pres">
      <dgm:prSet presAssocID="{ABCF226A-7CE8-4F1D-B076-EFDEA6B8A412}" presName="thickLine" presStyleLbl="alignNode1" presStyleIdx="4" presStyleCnt="5"/>
      <dgm:spPr/>
    </dgm:pt>
    <dgm:pt modelId="{C8DC66DD-CD81-4BD4-8F66-3EF6329E70A4}" type="pres">
      <dgm:prSet presAssocID="{ABCF226A-7CE8-4F1D-B076-EFDEA6B8A412}" presName="horz1" presStyleCnt="0"/>
      <dgm:spPr/>
    </dgm:pt>
    <dgm:pt modelId="{156616E4-38E2-4AE3-BAB5-4A6E153D27CC}" type="pres">
      <dgm:prSet presAssocID="{ABCF226A-7CE8-4F1D-B076-EFDEA6B8A412}" presName="tx1" presStyleLbl="revTx" presStyleIdx="4" presStyleCnt="5"/>
      <dgm:spPr/>
    </dgm:pt>
    <dgm:pt modelId="{97F2E18D-8BA3-4332-BC83-F37D0CAA5FA5}" type="pres">
      <dgm:prSet presAssocID="{ABCF226A-7CE8-4F1D-B076-EFDEA6B8A412}" presName="vert1" presStyleCnt="0"/>
      <dgm:spPr/>
    </dgm:pt>
  </dgm:ptLst>
  <dgm:cxnLst>
    <dgm:cxn modelId="{1E3D3820-C2E6-45FA-BF9C-72ED52EE3046}" type="presOf" srcId="{B32EE30C-6435-4CF2-9D4A-909CA53FF2D2}" destId="{28B2CC75-3EFD-4AE1-ABAE-0FE890CF9A0E}" srcOrd="0" destOrd="0" presId="urn:microsoft.com/office/officeart/2008/layout/LinedList"/>
    <dgm:cxn modelId="{D22DCD22-6A40-4BDB-9E25-32D56679206C}" srcId="{37DE36E9-E05F-4F67-8880-54B032D1AAAF}" destId="{F8EDD9B9-1794-497F-B1A6-2526E13DE2A6}" srcOrd="0" destOrd="0" parTransId="{FB49048C-64B9-4950-9C5E-CB0E66487432}" sibTransId="{1360F4AE-9D85-4D23-9B52-541329932ECF}"/>
    <dgm:cxn modelId="{3CD40D3C-ED39-40CC-986F-08BD60E5CFFC}" type="presOf" srcId="{37DE36E9-E05F-4F67-8880-54B032D1AAAF}" destId="{6A5C6242-1C6C-45CE-8807-39B917FBD5E6}" srcOrd="0" destOrd="0" presId="urn:microsoft.com/office/officeart/2008/layout/LinedList"/>
    <dgm:cxn modelId="{12877FD4-24D1-4323-848D-5A336696D825}" type="presOf" srcId="{B5D49135-F705-494C-9CCE-EA7EBC3AD3FE}" destId="{5F0BC8FE-A434-4F86-BF92-0A25B00A8A4B}" srcOrd="0" destOrd="0" presId="urn:microsoft.com/office/officeart/2008/layout/LinedList"/>
    <dgm:cxn modelId="{B6B546DC-E2E1-492D-8743-28EA3EC605B3}" type="presOf" srcId="{ABCF226A-7CE8-4F1D-B076-EFDEA6B8A412}" destId="{156616E4-38E2-4AE3-BAB5-4A6E153D27CC}" srcOrd="0" destOrd="0" presId="urn:microsoft.com/office/officeart/2008/layout/LinedList"/>
    <dgm:cxn modelId="{77074BE2-7056-4E0C-9D89-D98D86481215}" srcId="{37DE36E9-E05F-4F67-8880-54B032D1AAAF}" destId="{ABCF226A-7CE8-4F1D-B076-EFDEA6B8A412}" srcOrd="4" destOrd="0" parTransId="{AFE70A95-48C8-4ABD-90E3-32D64F9CFBD6}" sibTransId="{D9DC9E8D-C9BF-461E-B604-1ACE19B2AE71}"/>
    <dgm:cxn modelId="{A325FDE2-04CB-4361-84F2-5B52EF4CCCE3}" type="presOf" srcId="{893B5538-C917-4379-972F-538A41E4E458}" destId="{221131BF-6429-469D-813F-F6DC9C02784A}" srcOrd="0" destOrd="0" presId="urn:microsoft.com/office/officeart/2008/layout/LinedList"/>
    <dgm:cxn modelId="{35EF8DEE-BF1D-40CB-B117-9B69659FA3CC}" srcId="{37DE36E9-E05F-4F67-8880-54B032D1AAAF}" destId="{B32EE30C-6435-4CF2-9D4A-909CA53FF2D2}" srcOrd="1" destOrd="0" parTransId="{7DB4E652-FF65-40D6-ABCC-83B786FC1671}" sibTransId="{13312681-96FC-473D-ACDF-0A50107B8458}"/>
    <dgm:cxn modelId="{9B9BB4F7-9C2D-4877-BB67-CF631628DB38}" type="presOf" srcId="{F8EDD9B9-1794-497F-B1A6-2526E13DE2A6}" destId="{F706EF0B-B208-45FF-BCF1-A2C4A5C0E46B}" srcOrd="0" destOrd="0" presId="urn:microsoft.com/office/officeart/2008/layout/LinedList"/>
    <dgm:cxn modelId="{C51B08F8-36A4-4475-AAAE-3147BBB13B64}" srcId="{37DE36E9-E05F-4F67-8880-54B032D1AAAF}" destId="{893B5538-C917-4379-972F-538A41E4E458}" srcOrd="2" destOrd="0" parTransId="{928D5C51-4121-457C-9CA6-BD7CE5DFA28A}" sibTransId="{516F08F1-2226-45A8-B466-27295F6F8AC4}"/>
    <dgm:cxn modelId="{5724E0FB-99B7-414D-BABD-7E91BB58E462}" srcId="{37DE36E9-E05F-4F67-8880-54B032D1AAAF}" destId="{B5D49135-F705-494C-9CCE-EA7EBC3AD3FE}" srcOrd="3" destOrd="0" parTransId="{62434973-4E95-4C6F-A9ED-9EBB1C6EC818}" sibTransId="{30922DE6-B040-4215-A039-7EDF9D58D201}"/>
    <dgm:cxn modelId="{402E8BD2-C244-4B69-8BFB-4A3CC5AA7521}" type="presParOf" srcId="{6A5C6242-1C6C-45CE-8807-39B917FBD5E6}" destId="{AB800936-6123-4A3F-9D42-0E9A3B5FD91E}" srcOrd="0" destOrd="0" presId="urn:microsoft.com/office/officeart/2008/layout/LinedList"/>
    <dgm:cxn modelId="{302B1085-2277-4E7F-B344-9BB467A3AF71}" type="presParOf" srcId="{6A5C6242-1C6C-45CE-8807-39B917FBD5E6}" destId="{71EC984C-120B-4F3F-9F39-423FEE890B10}" srcOrd="1" destOrd="0" presId="urn:microsoft.com/office/officeart/2008/layout/LinedList"/>
    <dgm:cxn modelId="{01E7ED32-91FB-425A-B833-2131E381AD85}" type="presParOf" srcId="{71EC984C-120B-4F3F-9F39-423FEE890B10}" destId="{F706EF0B-B208-45FF-BCF1-A2C4A5C0E46B}" srcOrd="0" destOrd="0" presId="urn:microsoft.com/office/officeart/2008/layout/LinedList"/>
    <dgm:cxn modelId="{A5CEC71A-F587-429B-AF4C-571E3691F798}" type="presParOf" srcId="{71EC984C-120B-4F3F-9F39-423FEE890B10}" destId="{BCF5AB7E-C005-4F00-B8C6-DBCFE579CC9E}" srcOrd="1" destOrd="0" presId="urn:microsoft.com/office/officeart/2008/layout/LinedList"/>
    <dgm:cxn modelId="{E8DEF7E5-7FCF-45C4-864F-64944F61D58F}" type="presParOf" srcId="{6A5C6242-1C6C-45CE-8807-39B917FBD5E6}" destId="{5FA8575B-D03C-4374-9D76-12BA434EC1AB}" srcOrd="2" destOrd="0" presId="urn:microsoft.com/office/officeart/2008/layout/LinedList"/>
    <dgm:cxn modelId="{7D4740C3-2E66-4F29-9433-4D4AD7AF3B8A}" type="presParOf" srcId="{6A5C6242-1C6C-45CE-8807-39B917FBD5E6}" destId="{E7DF8513-0F9F-4E47-B731-13C2BA54408C}" srcOrd="3" destOrd="0" presId="urn:microsoft.com/office/officeart/2008/layout/LinedList"/>
    <dgm:cxn modelId="{DA3FDBD2-4DD4-4514-B29F-9BB3C0A96505}" type="presParOf" srcId="{E7DF8513-0F9F-4E47-B731-13C2BA54408C}" destId="{28B2CC75-3EFD-4AE1-ABAE-0FE890CF9A0E}" srcOrd="0" destOrd="0" presId="urn:microsoft.com/office/officeart/2008/layout/LinedList"/>
    <dgm:cxn modelId="{116A0CF4-595F-4B4B-A548-579CCC589E62}" type="presParOf" srcId="{E7DF8513-0F9F-4E47-B731-13C2BA54408C}" destId="{9D357656-227A-4975-99D4-798CD5E72734}" srcOrd="1" destOrd="0" presId="urn:microsoft.com/office/officeart/2008/layout/LinedList"/>
    <dgm:cxn modelId="{495904A8-9B67-4501-B430-32441DAD4A1B}" type="presParOf" srcId="{6A5C6242-1C6C-45CE-8807-39B917FBD5E6}" destId="{1935571B-5CD7-49CC-96FB-A24394C5C5AA}" srcOrd="4" destOrd="0" presId="urn:microsoft.com/office/officeart/2008/layout/LinedList"/>
    <dgm:cxn modelId="{85EE4C84-F1E3-4788-88A9-600B71F79CE2}" type="presParOf" srcId="{6A5C6242-1C6C-45CE-8807-39B917FBD5E6}" destId="{61253DB0-EC7A-4C96-974D-796F74CE2ABA}" srcOrd="5" destOrd="0" presId="urn:microsoft.com/office/officeart/2008/layout/LinedList"/>
    <dgm:cxn modelId="{21755F12-386E-42D5-95C2-59DB3267C17A}" type="presParOf" srcId="{61253DB0-EC7A-4C96-974D-796F74CE2ABA}" destId="{221131BF-6429-469D-813F-F6DC9C02784A}" srcOrd="0" destOrd="0" presId="urn:microsoft.com/office/officeart/2008/layout/LinedList"/>
    <dgm:cxn modelId="{98ACD89A-45D8-4691-916F-B531329B44D8}" type="presParOf" srcId="{61253DB0-EC7A-4C96-974D-796F74CE2ABA}" destId="{8E15D75F-E0BE-4C8C-82EE-8620BC9C25E4}" srcOrd="1" destOrd="0" presId="urn:microsoft.com/office/officeart/2008/layout/LinedList"/>
    <dgm:cxn modelId="{70D0A788-E841-4EBC-A8EF-E8CC10F7E00B}" type="presParOf" srcId="{6A5C6242-1C6C-45CE-8807-39B917FBD5E6}" destId="{AC4C7705-A718-473B-9B09-C052FA3DB1A8}" srcOrd="6" destOrd="0" presId="urn:microsoft.com/office/officeart/2008/layout/LinedList"/>
    <dgm:cxn modelId="{D94A2C4E-2841-43B1-97D9-EC4F1D249C77}" type="presParOf" srcId="{6A5C6242-1C6C-45CE-8807-39B917FBD5E6}" destId="{C0E8FE3D-76ED-4A0B-92CA-3EEA24E2710B}" srcOrd="7" destOrd="0" presId="urn:microsoft.com/office/officeart/2008/layout/LinedList"/>
    <dgm:cxn modelId="{3D6BC184-7D97-486F-BDEE-313066E35BD1}" type="presParOf" srcId="{C0E8FE3D-76ED-4A0B-92CA-3EEA24E2710B}" destId="{5F0BC8FE-A434-4F86-BF92-0A25B00A8A4B}" srcOrd="0" destOrd="0" presId="urn:microsoft.com/office/officeart/2008/layout/LinedList"/>
    <dgm:cxn modelId="{4A7BA85D-C7D4-4EEA-95CF-F98977D95E49}" type="presParOf" srcId="{C0E8FE3D-76ED-4A0B-92CA-3EEA24E2710B}" destId="{F05AB0BB-D413-41C7-99C6-FC0C18FA3BB8}" srcOrd="1" destOrd="0" presId="urn:microsoft.com/office/officeart/2008/layout/LinedList"/>
    <dgm:cxn modelId="{97988B6B-803A-44BA-ABCD-52AF2F855ED3}" type="presParOf" srcId="{6A5C6242-1C6C-45CE-8807-39B917FBD5E6}" destId="{EFA528A9-0230-4D54-B1E1-5E9393D194F7}" srcOrd="8" destOrd="0" presId="urn:microsoft.com/office/officeart/2008/layout/LinedList"/>
    <dgm:cxn modelId="{FFC314D9-53AC-4D72-9F8B-ED85CB30D9E4}" type="presParOf" srcId="{6A5C6242-1C6C-45CE-8807-39B917FBD5E6}" destId="{C8DC66DD-CD81-4BD4-8F66-3EF6329E70A4}" srcOrd="9" destOrd="0" presId="urn:microsoft.com/office/officeart/2008/layout/LinedList"/>
    <dgm:cxn modelId="{3A55D370-DD50-4153-BE78-0B9DEE177514}" type="presParOf" srcId="{C8DC66DD-CD81-4BD4-8F66-3EF6329E70A4}" destId="{156616E4-38E2-4AE3-BAB5-4A6E153D27CC}" srcOrd="0" destOrd="0" presId="urn:microsoft.com/office/officeart/2008/layout/LinedList"/>
    <dgm:cxn modelId="{0B82DC4A-9385-4226-810C-23D3807C0AEA}" type="presParOf" srcId="{C8DC66DD-CD81-4BD4-8F66-3EF6329E70A4}" destId="{97F2E18D-8BA3-4332-BC83-F37D0CAA5FA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4E7355-C2CF-43E6-809B-73F6A6580BA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A466CC5-E439-4FF1-BD90-27348D10A17A}">
      <dgm:prSet custT="1"/>
      <dgm:spPr/>
      <dgm:t>
        <a:bodyPr/>
        <a:lstStyle/>
        <a:p>
          <a:pPr algn="just">
            <a:lnSpc>
              <a:spcPct val="100000"/>
            </a:lnSpc>
          </a:pPr>
          <a:r>
            <a:rPr lang="en-GB" sz="2000" dirty="0">
              <a:latin typeface="+mj-lt"/>
            </a:rPr>
            <a:t>To provide an evaluation of patient and carer access to medicines at end-of-life within the context of models of service delivery</a:t>
          </a:r>
          <a:endParaRPr lang="en-US" sz="2000" dirty="0">
            <a:latin typeface="+mj-lt"/>
          </a:endParaRPr>
        </a:p>
      </dgm:t>
    </dgm:pt>
    <dgm:pt modelId="{DB19CE09-7AFB-4CFF-8136-334018A43AED}" type="parTrans" cxnId="{70C397E8-9E04-41BB-9459-95C5E7F49E8C}">
      <dgm:prSet/>
      <dgm:spPr/>
      <dgm:t>
        <a:bodyPr/>
        <a:lstStyle/>
        <a:p>
          <a:endParaRPr lang="en-US" sz="1600">
            <a:latin typeface="+mj-lt"/>
          </a:endParaRPr>
        </a:p>
      </dgm:t>
    </dgm:pt>
    <dgm:pt modelId="{D3244272-683B-4A64-8D92-AE91324A5FB0}" type="sibTrans" cxnId="{70C397E8-9E04-41BB-9459-95C5E7F49E8C}">
      <dgm:prSet/>
      <dgm:spPr/>
      <dgm:t>
        <a:bodyPr/>
        <a:lstStyle/>
        <a:p>
          <a:endParaRPr lang="en-US" sz="1600">
            <a:latin typeface="+mj-lt"/>
          </a:endParaRPr>
        </a:p>
      </dgm:t>
    </dgm:pt>
    <dgm:pt modelId="{3F998795-946C-43D4-8ADF-351EA682CC0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j-lt"/>
            </a:rPr>
            <a:t>We defined ‘</a:t>
          </a:r>
          <a:r>
            <a:rPr lang="en-US" sz="2000" i="1" dirty="0">
              <a:latin typeface="+mj-lt"/>
            </a:rPr>
            <a:t>access</a:t>
          </a:r>
          <a:r>
            <a:rPr lang="en-US" sz="2000" dirty="0">
              <a:latin typeface="+mj-lt"/>
            </a:rPr>
            <a:t>’ as: </a:t>
          </a:r>
        </a:p>
        <a:p>
          <a:pPr>
            <a:lnSpc>
              <a:spcPct val="100000"/>
            </a:lnSpc>
          </a:pPr>
          <a:r>
            <a:rPr lang="en-US" sz="2000" dirty="0">
              <a:latin typeface="+mj-lt"/>
            </a:rPr>
            <a:t>Patient and/or </a:t>
          </a:r>
          <a:r>
            <a:rPr lang="en-US" sz="2000" dirty="0" err="1">
              <a:latin typeface="+mj-lt"/>
            </a:rPr>
            <a:t>carer</a:t>
          </a:r>
          <a:r>
            <a:rPr lang="en-US" sz="2000" dirty="0">
              <a:latin typeface="+mj-lt"/>
            </a:rPr>
            <a:t> ability to obtain medicines from a prescriber and dispenser together with any information and skills about medicines given at that point</a:t>
          </a:r>
        </a:p>
      </dgm:t>
    </dgm:pt>
    <dgm:pt modelId="{8D33C096-7601-4C60-B215-F988BC7AEFC2}" type="parTrans" cxnId="{7923B2EC-9F45-4774-BD16-2A9980E209BC}">
      <dgm:prSet/>
      <dgm:spPr/>
      <dgm:t>
        <a:bodyPr/>
        <a:lstStyle/>
        <a:p>
          <a:endParaRPr lang="en-US" sz="1600">
            <a:latin typeface="+mj-lt"/>
          </a:endParaRPr>
        </a:p>
      </dgm:t>
    </dgm:pt>
    <dgm:pt modelId="{D9650EC0-E956-43B4-B5D6-D307C0608B4F}" type="sibTrans" cxnId="{7923B2EC-9F45-4774-BD16-2A9980E209BC}">
      <dgm:prSet/>
      <dgm:spPr/>
      <dgm:t>
        <a:bodyPr/>
        <a:lstStyle/>
        <a:p>
          <a:endParaRPr lang="en-US" sz="1600">
            <a:latin typeface="+mj-lt"/>
          </a:endParaRPr>
        </a:p>
      </dgm:t>
    </dgm:pt>
    <dgm:pt modelId="{21F8679E-5414-4F4D-BBF4-984D60EC419E}" type="pres">
      <dgm:prSet presAssocID="{624E7355-C2CF-43E6-809B-73F6A6580BAC}" presName="root" presStyleCnt="0">
        <dgm:presLayoutVars>
          <dgm:dir/>
          <dgm:resizeHandles val="exact"/>
        </dgm:presLayoutVars>
      </dgm:prSet>
      <dgm:spPr/>
    </dgm:pt>
    <dgm:pt modelId="{EDAE6BBA-BC3A-44C9-9702-5514134D6AA2}" type="pres">
      <dgm:prSet presAssocID="{3A466CC5-E439-4FF1-BD90-27348D10A17A}" presName="compNode" presStyleCnt="0"/>
      <dgm:spPr/>
    </dgm:pt>
    <dgm:pt modelId="{EE7206CE-FA55-47AA-A941-B9E661EFF271}" type="pres">
      <dgm:prSet presAssocID="{3A466CC5-E439-4FF1-BD90-27348D10A17A}" presName="bgRect" presStyleLbl="bgShp" presStyleIdx="0" presStyleCnt="2"/>
      <dgm:spPr/>
    </dgm:pt>
    <dgm:pt modelId="{E473CC81-40E3-4C1E-9C48-2A23C8E5B976}" type="pres">
      <dgm:prSet presAssocID="{3A466CC5-E439-4FF1-BD90-27348D10A17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 outline"/>
        </a:ext>
      </dgm:extLst>
    </dgm:pt>
    <dgm:pt modelId="{D5C7474D-664B-4017-856C-DBD42D751606}" type="pres">
      <dgm:prSet presAssocID="{3A466CC5-E439-4FF1-BD90-27348D10A17A}" presName="spaceRect" presStyleCnt="0"/>
      <dgm:spPr/>
    </dgm:pt>
    <dgm:pt modelId="{D85ACC99-F0E1-49C8-9B41-A51AE6C49DB8}" type="pres">
      <dgm:prSet presAssocID="{3A466CC5-E439-4FF1-BD90-27348D10A17A}" presName="parTx" presStyleLbl="revTx" presStyleIdx="0" presStyleCnt="2" custScaleX="104726" custLinFactNeighborX="-4351" custLinFactNeighborY="1445">
        <dgm:presLayoutVars>
          <dgm:chMax val="0"/>
          <dgm:chPref val="0"/>
        </dgm:presLayoutVars>
      </dgm:prSet>
      <dgm:spPr/>
    </dgm:pt>
    <dgm:pt modelId="{F3A590F5-F9BD-4133-A6E8-755D56408DD5}" type="pres">
      <dgm:prSet presAssocID="{D3244272-683B-4A64-8D92-AE91324A5FB0}" presName="sibTrans" presStyleCnt="0"/>
      <dgm:spPr/>
    </dgm:pt>
    <dgm:pt modelId="{D3F65E53-1382-4ADF-8DD3-35937EE6AB5F}" type="pres">
      <dgm:prSet presAssocID="{3F998795-946C-43D4-8ADF-351EA682CC0E}" presName="compNode" presStyleCnt="0"/>
      <dgm:spPr/>
    </dgm:pt>
    <dgm:pt modelId="{E69C8594-B209-488E-80C3-996BE39AA1D8}" type="pres">
      <dgm:prSet presAssocID="{3F998795-946C-43D4-8ADF-351EA682CC0E}" presName="bgRect" presStyleLbl="bgShp" presStyleIdx="1" presStyleCnt="2"/>
      <dgm:spPr/>
    </dgm:pt>
    <dgm:pt modelId="{CADBA65A-18C1-4162-BC23-BCC187D388D7}" type="pres">
      <dgm:prSet presAssocID="{3F998795-946C-43D4-8ADF-351EA682CC0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igraphy Pen outline"/>
        </a:ext>
      </dgm:extLst>
    </dgm:pt>
    <dgm:pt modelId="{793B5235-B160-49EB-9ECB-67908AC856A9}" type="pres">
      <dgm:prSet presAssocID="{3F998795-946C-43D4-8ADF-351EA682CC0E}" presName="spaceRect" presStyleCnt="0"/>
      <dgm:spPr/>
    </dgm:pt>
    <dgm:pt modelId="{1DFA979A-A817-4D2F-A291-F9818DA2BF93}" type="pres">
      <dgm:prSet presAssocID="{3F998795-946C-43D4-8ADF-351EA682CC0E}" presName="parTx" presStyleLbl="revTx" presStyleIdx="1" presStyleCnt="2" custScaleX="115422" custScaleY="120513" custLinFactNeighborX="-206" custLinFactNeighborY="48">
        <dgm:presLayoutVars>
          <dgm:chMax val="0"/>
          <dgm:chPref val="0"/>
        </dgm:presLayoutVars>
      </dgm:prSet>
      <dgm:spPr/>
    </dgm:pt>
  </dgm:ptLst>
  <dgm:cxnLst>
    <dgm:cxn modelId="{FEFEBD0A-9CC9-47CD-B126-4552CE8E12F2}" type="presOf" srcId="{3A466CC5-E439-4FF1-BD90-27348D10A17A}" destId="{D85ACC99-F0E1-49C8-9B41-A51AE6C49DB8}" srcOrd="0" destOrd="0" presId="urn:microsoft.com/office/officeart/2018/2/layout/IconVerticalSolidList"/>
    <dgm:cxn modelId="{23FEE44E-B454-42C1-90B4-8504F8A887A0}" type="presOf" srcId="{624E7355-C2CF-43E6-809B-73F6A6580BAC}" destId="{21F8679E-5414-4F4D-BBF4-984D60EC419E}" srcOrd="0" destOrd="0" presId="urn:microsoft.com/office/officeart/2018/2/layout/IconVerticalSolidList"/>
    <dgm:cxn modelId="{5FC9EFC2-96E2-4B67-9C56-04E85055A235}" type="presOf" srcId="{3F998795-946C-43D4-8ADF-351EA682CC0E}" destId="{1DFA979A-A817-4D2F-A291-F9818DA2BF93}" srcOrd="0" destOrd="0" presId="urn:microsoft.com/office/officeart/2018/2/layout/IconVerticalSolidList"/>
    <dgm:cxn modelId="{70C397E8-9E04-41BB-9459-95C5E7F49E8C}" srcId="{624E7355-C2CF-43E6-809B-73F6A6580BAC}" destId="{3A466CC5-E439-4FF1-BD90-27348D10A17A}" srcOrd="0" destOrd="0" parTransId="{DB19CE09-7AFB-4CFF-8136-334018A43AED}" sibTransId="{D3244272-683B-4A64-8D92-AE91324A5FB0}"/>
    <dgm:cxn modelId="{7923B2EC-9F45-4774-BD16-2A9980E209BC}" srcId="{624E7355-C2CF-43E6-809B-73F6A6580BAC}" destId="{3F998795-946C-43D4-8ADF-351EA682CC0E}" srcOrd="1" destOrd="0" parTransId="{8D33C096-7601-4C60-B215-F988BC7AEFC2}" sibTransId="{D9650EC0-E956-43B4-B5D6-D307C0608B4F}"/>
    <dgm:cxn modelId="{6FA81668-AF44-4AB7-A105-220BD8FFEA53}" type="presParOf" srcId="{21F8679E-5414-4F4D-BBF4-984D60EC419E}" destId="{EDAE6BBA-BC3A-44C9-9702-5514134D6AA2}" srcOrd="0" destOrd="0" presId="urn:microsoft.com/office/officeart/2018/2/layout/IconVerticalSolidList"/>
    <dgm:cxn modelId="{B84FF7B0-48B1-4E60-87A9-125B42334990}" type="presParOf" srcId="{EDAE6BBA-BC3A-44C9-9702-5514134D6AA2}" destId="{EE7206CE-FA55-47AA-A941-B9E661EFF271}" srcOrd="0" destOrd="0" presId="urn:microsoft.com/office/officeart/2018/2/layout/IconVerticalSolidList"/>
    <dgm:cxn modelId="{23E46FF7-7DE0-4AF5-BE92-475742BBA745}" type="presParOf" srcId="{EDAE6BBA-BC3A-44C9-9702-5514134D6AA2}" destId="{E473CC81-40E3-4C1E-9C48-2A23C8E5B976}" srcOrd="1" destOrd="0" presId="urn:microsoft.com/office/officeart/2018/2/layout/IconVerticalSolidList"/>
    <dgm:cxn modelId="{E9986C8A-DC2B-4DD7-AB4B-A33F08B94899}" type="presParOf" srcId="{EDAE6BBA-BC3A-44C9-9702-5514134D6AA2}" destId="{D5C7474D-664B-4017-856C-DBD42D751606}" srcOrd="2" destOrd="0" presId="urn:microsoft.com/office/officeart/2018/2/layout/IconVerticalSolidList"/>
    <dgm:cxn modelId="{E9C6A337-2DE7-48FF-8FD4-05F9FE1292F4}" type="presParOf" srcId="{EDAE6BBA-BC3A-44C9-9702-5514134D6AA2}" destId="{D85ACC99-F0E1-49C8-9B41-A51AE6C49DB8}" srcOrd="3" destOrd="0" presId="urn:microsoft.com/office/officeart/2018/2/layout/IconVerticalSolidList"/>
    <dgm:cxn modelId="{D09A83F2-B800-43DC-9346-2DA4CEF3EDD8}" type="presParOf" srcId="{21F8679E-5414-4F4D-BBF4-984D60EC419E}" destId="{F3A590F5-F9BD-4133-A6E8-755D56408DD5}" srcOrd="1" destOrd="0" presId="urn:microsoft.com/office/officeart/2018/2/layout/IconVerticalSolidList"/>
    <dgm:cxn modelId="{A0FB4E46-348A-4203-89F2-B2FD8B335956}" type="presParOf" srcId="{21F8679E-5414-4F4D-BBF4-984D60EC419E}" destId="{D3F65E53-1382-4ADF-8DD3-35937EE6AB5F}" srcOrd="2" destOrd="0" presId="urn:microsoft.com/office/officeart/2018/2/layout/IconVerticalSolidList"/>
    <dgm:cxn modelId="{F67CF06C-47B5-4833-B1A0-1D21E10BEF9D}" type="presParOf" srcId="{D3F65E53-1382-4ADF-8DD3-35937EE6AB5F}" destId="{E69C8594-B209-488E-80C3-996BE39AA1D8}" srcOrd="0" destOrd="0" presId="urn:microsoft.com/office/officeart/2018/2/layout/IconVerticalSolidList"/>
    <dgm:cxn modelId="{68572361-1A59-47AB-A0EA-693A418562E8}" type="presParOf" srcId="{D3F65E53-1382-4ADF-8DD3-35937EE6AB5F}" destId="{CADBA65A-18C1-4162-BC23-BCC187D388D7}" srcOrd="1" destOrd="0" presId="urn:microsoft.com/office/officeart/2018/2/layout/IconVerticalSolidList"/>
    <dgm:cxn modelId="{847DFC89-E354-4D23-B5FF-158DE42A0A1F}" type="presParOf" srcId="{D3F65E53-1382-4ADF-8DD3-35937EE6AB5F}" destId="{793B5235-B160-49EB-9ECB-67908AC856A9}" srcOrd="2" destOrd="0" presId="urn:microsoft.com/office/officeart/2018/2/layout/IconVerticalSolidList"/>
    <dgm:cxn modelId="{1EC1396C-9E56-4B7A-8AF8-21EBFE25439A}" type="presParOf" srcId="{D3F65E53-1382-4ADF-8DD3-35937EE6AB5F}" destId="{1DFA979A-A817-4D2F-A291-F9818DA2BF9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6B68B2-5C01-4E25-91F0-39B808447B5B}" type="doc">
      <dgm:prSet loTypeId="urn:microsoft.com/office/officeart/2005/8/layout/vList2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466F0E0-0FC3-4C9D-B08E-14BC058FE75A}">
      <dgm:prSet custT="1"/>
      <dgm:spPr>
        <a:solidFill>
          <a:schemeClr val="accent2"/>
        </a:solidFill>
      </dgm:spPr>
      <dgm:t>
        <a:bodyPr/>
        <a:lstStyle/>
        <a:p>
          <a:pPr algn="just"/>
          <a:r>
            <a:rPr lang="en-US" sz="2000" dirty="0">
              <a:latin typeface="+mj-lt"/>
            </a:rPr>
            <a:t>Relatively high levels between GP practice, GP OOH and community nurses</a:t>
          </a:r>
        </a:p>
      </dgm:t>
    </dgm:pt>
    <dgm:pt modelId="{54F60028-DDD5-42DD-B62B-850136BADE77}" type="parTrans" cxnId="{B3BE3881-02E9-45E0-9BB9-CFF73BA306DE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659A84C7-611B-4E1E-8844-1AE44DD885ED}" type="sibTrans" cxnId="{B3BE3881-02E9-45E0-9BB9-CFF73BA306DE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818668C3-B044-4313-8B4C-AB5495B8D41D}">
      <dgm:prSet custT="1"/>
      <dgm:spPr/>
      <dgm:t>
        <a:bodyPr/>
        <a:lstStyle/>
        <a:p>
          <a:r>
            <a:rPr lang="en-US" sz="2000" dirty="0">
              <a:latin typeface="+mj-lt"/>
            </a:rPr>
            <a:t>CNSs reported limited access</a:t>
          </a:r>
        </a:p>
      </dgm:t>
    </dgm:pt>
    <dgm:pt modelId="{9CA2FD88-4314-4FFA-84C9-93023BC8695B}" type="parTrans" cxnId="{58EDE751-9DAF-4EE7-9D01-082A5E69E575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955700EA-CE25-41D0-B958-8BBAB890E669}" type="sibTrans" cxnId="{58EDE751-9DAF-4EE7-9D01-082A5E69E575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215F6B23-61E1-46BC-B240-DF1D33628D7E}">
      <dgm:prSet custT="1"/>
      <dgm:spPr/>
      <dgm:t>
        <a:bodyPr/>
        <a:lstStyle/>
        <a:p>
          <a:pPr algn="just"/>
          <a:r>
            <a:rPr lang="en-US" sz="2000" dirty="0">
              <a:latin typeface="+mj-lt"/>
            </a:rPr>
            <a:t>Community pharmacists’ access largely confined to Summary Care Record</a:t>
          </a:r>
        </a:p>
      </dgm:t>
    </dgm:pt>
    <dgm:pt modelId="{F7B36964-1FF7-4DF5-8CDC-687B4B61F8FA}" type="parTrans" cxnId="{88C92C11-0D22-4C55-AD7C-C35A36F4289E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60B7F187-53D8-4B63-92D6-3C2778387DB3}" type="sibTrans" cxnId="{88C92C11-0D22-4C55-AD7C-C35A36F4289E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6886CD16-CC2F-4978-A00E-7921BDFB362A}">
      <dgm:prSet custT="1"/>
      <dgm:spPr/>
      <dgm:t>
        <a:bodyPr/>
        <a:lstStyle/>
        <a:p>
          <a:pPr algn="just"/>
          <a:r>
            <a:rPr lang="en-US" sz="2000" dirty="0">
              <a:latin typeface="+mj-lt"/>
            </a:rPr>
            <a:t>All respondents: overall satisfaction with shared records to facilitate medicines access was low. 39% were either slightly or not at all satisfied</a:t>
          </a:r>
        </a:p>
      </dgm:t>
    </dgm:pt>
    <dgm:pt modelId="{1A5D7141-A381-43F6-A0DA-03E78E8BE86F}" type="parTrans" cxnId="{5594536A-8991-4079-9BE9-9E8436713148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3FF8E452-772B-4EC4-A167-E1E464823F63}" type="sibTrans" cxnId="{5594536A-8991-4079-9BE9-9E8436713148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D6ECA65D-6C5D-4F82-A171-22A0B4771D75}" type="pres">
      <dgm:prSet presAssocID="{DC6B68B2-5C01-4E25-91F0-39B808447B5B}" presName="linear" presStyleCnt="0">
        <dgm:presLayoutVars>
          <dgm:animLvl val="lvl"/>
          <dgm:resizeHandles val="exact"/>
        </dgm:presLayoutVars>
      </dgm:prSet>
      <dgm:spPr/>
    </dgm:pt>
    <dgm:pt modelId="{02721965-4E61-4DCF-9CF0-B35911AA4729}" type="pres">
      <dgm:prSet presAssocID="{9466F0E0-0FC3-4C9D-B08E-14BC058FE75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1E735E2-5656-4452-9186-D46E2E0AAD0D}" type="pres">
      <dgm:prSet presAssocID="{659A84C7-611B-4E1E-8844-1AE44DD885ED}" presName="spacer" presStyleCnt="0"/>
      <dgm:spPr/>
    </dgm:pt>
    <dgm:pt modelId="{3BEA8612-6BD2-4308-9A4A-C878C198923A}" type="pres">
      <dgm:prSet presAssocID="{818668C3-B044-4313-8B4C-AB5495B8D41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2D51CE7-E14A-4153-B7BD-AA0362C6BFEC}" type="pres">
      <dgm:prSet presAssocID="{955700EA-CE25-41D0-B958-8BBAB890E669}" presName="spacer" presStyleCnt="0"/>
      <dgm:spPr/>
    </dgm:pt>
    <dgm:pt modelId="{1EBAABFE-D56C-4C1A-B4C5-6B92CFB1C89A}" type="pres">
      <dgm:prSet presAssocID="{215F6B23-61E1-46BC-B240-DF1D33628D7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91BBC4B-9B00-4CCD-8E21-58A9390FF535}" type="pres">
      <dgm:prSet presAssocID="{60B7F187-53D8-4B63-92D6-3C2778387DB3}" presName="spacer" presStyleCnt="0"/>
      <dgm:spPr/>
    </dgm:pt>
    <dgm:pt modelId="{D4E7B3C0-8C4E-4779-B0DF-1A2EA4596941}" type="pres">
      <dgm:prSet presAssocID="{6886CD16-CC2F-4978-A00E-7921BDFB362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8C92C11-0D22-4C55-AD7C-C35A36F4289E}" srcId="{DC6B68B2-5C01-4E25-91F0-39B808447B5B}" destId="{215F6B23-61E1-46BC-B240-DF1D33628D7E}" srcOrd="2" destOrd="0" parTransId="{F7B36964-1FF7-4DF5-8CDC-687B4B61F8FA}" sibTransId="{60B7F187-53D8-4B63-92D6-3C2778387DB3}"/>
    <dgm:cxn modelId="{06F22417-3799-4C75-A0B7-FB3A1A53D99B}" type="presOf" srcId="{9466F0E0-0FC3-4C9D-B08E-14BC058FE75A}" destId="{02721965-4E61-4DCF-9CF0-B35911AA4729}" srcOrd="0" destOrd="0" presId="urn:microsoft.com/office/officeart/2005/8/layout/vList2"/>
    <dgm:cxn modelId="{5594536A-8991-4079-9BE9-9E8436713148}" srcId="{DC6B68B2-5C01-4E25-91F0-39B808447B5B}" destId="{6886CD16-CC2F-4978-A00E-7921BDFB362A}" srcOrd="3" destOrd="0" parTransId="{1A5D7141-A381-43F6-A0DA-03E78E8BE86F}" sibTransId="{3FF8E452-772B-4EC4-A167-E1E464823F63}"/>
    <dgm:cxn modelId="{58EDE751-9DAF-4EE7-9D01-082A5E69E575}" srcId="{DC6B68B2-5C01-4E25-91F0-39B808447B5B}" destId="{818668C3-B044-4313-8B4C-AB5495B8D41D}" srcOrd="1" destOrd="0" parTransId="{9CA2FD88-4314-4FFA-84C9-93023BC8695B}" sibTransId="{955700EA-CE25-41D0-B958-8BBAB890E669}"/>
    <dgm:cxn modelId="{B3BE3881-02E9-45E0-9BB9-CFF73BA306DE}" srcId="{DC6B68B2-5C01-4E25-91F0-39B808447B5B}" destId="{9466F0E0-0FC3-4C9D-B08E-14BC058FE75A}" srcOrd="0" destOrd="0" parTransId="{54F60028-DDD5-42DD-B62B-850136BADE77}" sibTransId="{659A84C7-611B-4E1E-8844-1AE44DD885ED}"/>
    <dgm:cxn modelId="{B15AAC88-4EA1-459A-B9EF-0E8F01930B5D}" type="presOf" srcId="{DC6B68B2-5C01-4E25-91F0-39B808447B5B}" destId="{D6ECA65D-6C5D-4F82-A171-22A0B4771D75}" srcOrd="0" destOrd="0" presId="urn:microsoft.com/office/officeart/2005/8/layout/vList2"/>
    <dgm:cxn modelId="{EAE3C48E-B9EA-4EC8-A477-8E7DA7288A03}" type="presOf" srcId="{818668C3-B044-4313-8B4C-AB5495B8D41D}" destId="{3BEA8612-6BD2-4308-9A4A-C878C198923A}" srcOrd="0" destOrd="0" presId="urn:microsoft.com/office/officeart/2005/8/layout/vList2"/>
    <dgm:cxn modelId="{FDB2D4BF-D4E4-4854-AB03-9991ABB8E07E}" type="presOf" srcId="{215F6B23-61E1-46BC-B240-DF1D33628D7E}" destId="{1EBAABFE-D56C-4C1A-B4C5-6B92CFB1C89A}" srcOrd="0" destOrd="0" presId="urn:microsoft.com/office/officeart/2005/8/layout/vList2"/>
    <dgm:cxn modelId="{C76ACFF1-8A05-4C91-A246-2856585BAFDF}" type="presOf" srcId="{6886CD16-CC2F-4978-A00E-7921BDFB362A}" destId="{D4E7B3C0-8C4E-4779-B0DF-1A2EA4596941}" srcOrd="0" destOrd="0" presId="urn:microsoft.com/office/officeart/2005/8/layout/vList2"/>
    <dgm:cxn modelId="{FA189960-F349-4C89-838F-9D88940A8B32}" type="presParOf" srcId="{D6ECA65D-6C5D-4F82-A171-22A0B4771D75}" destId="{02721965-4E61-4DCF-9CF0-B35911AA4729}" srcOrd="0" destOrd="0" presId="urn:microsoft.com/office/officeart/2005/8/layout/vList2"/>
    <dgm:cxn modelId="{DCC2345A-9F87-40C3-8F9C-9FDA7E813DBB}" type="presParOf" srcId="{D6ECA65D-6C5D-4F82-A171-22A0B4771D75}" destId="{41E735E2-5656-4452-9186-D46E2E0AAD0D}" srcOrd="1" destOrd="0" presId="urn:microsoft.com/office/officeart/2005/8/layout/vList2"/>
    <dgm:cxn modelId="{D9962332-D2C2-44AD-9BB0-345804AF55F6}" type="presParOf" srcId="{D6ECA65D-6C5D-4F82-A171-22A0B4771D75}" destId="{3BEA8612-6BD2-4308-9A4A-C878C198923A}" srcOrd="2" destOrd="0" presId="urn:microsoft.com/office/officeart/2005/8/layout/vList2"/>
    <dgm:cxn modelId="{93465A0C-0324-4C17-B290-F3BB943EFE9D}" type="presParOf" srcId="{D6ECA65D-6C5D-4F82-A171-22A0B4771D75}" destId="{32D51CE7-E14A-4153-B7BD-AA0362C6BFEC}" srcOrd="3" destOrd="0" presId="urn:microsoft.com/office/officeart/2005/8/layout/vList2"/>
    <dgm:cxn modelId="{25824BF0-5EC8-4852-80A7-1B7A834E39F7}" type="presParOf" srcId="{D6ECA65D-6C5D-4F82-A171-22A0B4771D75}" destId="{1EBAABFE-D56C-4C1A-B4C5-6B92CFB1C89A}" srcOrd="4" destOrd="0" presId="urn:microsoft.com/office/officeart/2005/8/layout/vList2"/>
    <dgm:cxn modelId="{DAFC3544-4C49-46C1-B75D-A750CF0FAFBC}" type="presParOf" srcId="{D6ECA65D-6C5D-4F82-A171-22A0B4771D75}" destId="{E91BBC4B-9B00-4CCD-8E21-58A9390FF535}" srcOrd="5" destOrd="0" presId="urn:microsoft.com/office/officeart/2005/8/layout/vList2"/>
    <dgm:cxn modelId="{2B75E985-1DEE-4EF0-BAB5-00510C7643AB}" type="presParOf" srcId="{D6ECA65D-6C5D-4F82-A171-22A0B4771D75}" destId="{D4E7B3C0-8C4E-4779-B0DF-1A2EA459694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388BA9-F202-4ACC-AF6A-82EEBCC94B40}" type="doc">
      <dgm:prSet loTypeId="urn:microsoft.com/office/officeart/2005/8/layout/defaul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F5D605-CD09-4DB9-95ED-5815C73D5A60}">
      <dgm:prSet/>
      <dgm:spPr>
        <a:solidFill>
          <a:schemeClr val="accent2"/>
        </a:solidFill>
      </dgm:spPr>
      <dgm:t>
        <a:bodyPr/>
        <a:lstStyle/>
        <a:p>
          <a:r>
            <a:rPr lang="en-US" dirty="0">
              <a:latin typeface="+mj-lt"/>
            </a:rPr>
            <a:t>Improved pharmacy provision (n=173)</a:t>
          </a:r>
        </a:p>
      </dgm:t>
    </dgm:pt>
    <dgm:pt modelId="{CF19ED0D-00F1-44D8-B96C-000F80C71200}" type="parTrans" cxnId="{C1D0D69F-2189-4389-9529-9FB23AFD1EC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17E09D1-ED39-4FD5-B661-1D7AD8DE9701}" type="sibTrans" cxnId="{C1D0D69F-2189-4389-9529-9FB23AFD1EC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336A2D17-9CFF-441B-ABEF-0AA55416B8B4}">
      <dgm:prSet/>
      <dgm:spPr>
        <a:solidFill>
          <a:schemeClr val="accent2"/>
        </a:solidFill>
      </dgm:spPr>
      <dgm:t>
        <a:bodyPr/>
        <a:lstStyle/>
        <a:p>
          <a:r>
            <a:rPr lang="en-US" dirty="0">
              <a:latin typeface="+mj-lt"/>
            </a:rPr>
            <a:t>More nurse and pharmacist prescribers (n=162)</a:t>
          </a:r>
        </a:p>
      </dgm:t>
    </dgm:pt>
    <dgm:pt modelId="{C535A62F-3D1F-47A6-B6DD-8341D7329D2D}" type="parTrans" cxnId="{320FBD3C-BB0D-4302-9C47-634BC0063F55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900FAA2-7466-4A45-B1BC-3D3FD9B9E9E5}" type="sibTrans" cxnId="{320FBD3C-BB0D-4302-9C47-634BC0063F55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C0939F49-4226-4718-83C4-A864BD2B4B16}">
      <dgm:prSet/>
      <dgm:spPr>
        <a:solidFill>
          <a:schemeClr val="accent2"/>
        </a:solidFill>
      </dgm:spPr>
      <dgm:t>
        <a:bodyPr/>
        <a:lstStyle/>
        <a:p>
          <a:r>
            <a:rPr lang="en-US" dirty="0">
              <a:latin typeface="+mj-lt"/>
            </a:rPr>
            <a:t>Shared electronic records (n=148)</a:t>
          </a:r>
        </a:p>
      </dgm:t>
    </dgm:pt>
    <dgm:pt modelId="{9527F7D2-251B-483F-9325-F1E1F634D86F}" type="parTrans" cxnId="{0A11B5CF-1B3D-4554-9D47-B58E241853C0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3673AE65-156B-4BD3-B220-559B9FA75216}" type="sibTrans" cxnId="{0A11B5CF-1B3D-4554-9D47-B58E241853C0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193EEBE-0A55-43B0-BAC1-84D957C2B836}">
      <dgm:prSet/>
      <dgm:spPr>
        <a:solidFill>
          <a:schemeClr val="accent2"/>
        </a:solidFill>
      </dgm:spPr>
      <dgm:t>
        <a:bodyPr/>
        <a:lstStyle/>
        <a:p>
          <a:r>
            <a:rPr lang="en-US" dirty="0">
              <a:latin typeface="+mj-lt"/>
            </a:rPr>
            <a:t>Integrated healthcare professional working (n=142)</a:t>
          </a:r>
        </a:p>
      </dgm:t>
    </dgm:pt>
    <dgm:pt modelId="{453D30CF-D8B8-47E6-9B77-1112B83BDBA6}" type="parTrans" cxnId="{982EC243-D4A1-43E9-8C1D-923817E6EA3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0ABFAFA5-2E5D-49C6-B9B0-F795D80484A5}" type="sibTrans" cxnId="{982EC243-D4A1-43E9-8C1D-923817E6EA3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EB8A0B7-9FDE-4D4B-B7E5-F3219132E26A}" type="pres">
      <dgm:prSet presAssocID="{0C388BA9-F202-4ACC-AF6A-82EEBCC94B40}" presName="diagram" presStyleCnt="0">
        <dgm:presLayoutVars>
          <dgm:dir/>
          <dgm:resizeHandles val="exact"/>
        </dgm:presLayoutVars>
      </dgm:prSet>
      <dgm:spPr/>
    </dgm:pt>
    <dgm:pt modelId="{804A0738-1AD4-4EC0-AEEE-47D2E4FE2018}" type="pres">
      <dgm:prSet presAssocID="{67F5D605-CD09-4DB9-95ED-5815C73D5A60}" presName="node" presStyleLbl="node1" presStyleIdx="0" presStyleCnt="4">
        <dgm:presLayoutVars>
          <dgm:bulletEnabled val="1"/>
        </dgm:presLayoutVars>
      </dgm:prSet>
      <dgm:spPr/>
    </dgm:pt>
    <dgm:pt modelId="{3B86F3E7-E845-496B-89E4-C3949120249C}" type="pres">
      <dgm:prSet presAssocID="{117E09D1-ED39-4FD5-B661-1D7AD8DE9701}" presName="sibTrans" presStyleCnt="0"/>
      <dgm:spPr/>
    </dgm:pt>
    <dgm:pt modelId="{5127DFC4-0FE3-4C15-98DA-A3E5F2EEC470}" type="pres">
      <dgm:prSet presAssocID="{336A2D17-9CFF-441B-ABEF-0AA55416B8B4}" presName="node" presStyleLbl="node1" presStyleIdx="1" presStyleCnt="4">
        <dgm:presLayoutVars>
          <dgm:bulletEnabled val="1"/>
        </dgm:presLayoutVars>
      </dgm:prSet>
      <dgm:spPr/>
    </dgm:pt>
    <dgm:pt modelId="{AA620DDD-325A-4F81-B9EA-2EEF2479D4E1}" type="pres">
      <dgm:prSet presAssocID="{D900FAA2-7466-4A45-B1BC-3D3FD9B9E9E5}" presName="sibTrans" presStyleCnt="0"/>
      <dgm:spPr/>
    </dgm:pt>
    <dgm:pt modelId="{3771DB74-1BBA-477F-8BE5-2D5A40D65F6C}" type="pres">
      <dgm:prSet presAssocID="{C0939F49-4226-4718-83C4-A864BD2B4B16}" presName="node" presStyleLbl="node1" presStyleIdx="2" presStyleCnt="4">
        <dgm:presLayoutVars>
          <dgm:bulletEnabled val="1"/>
        </dgm:presLayoutVars>
      </dgm:prSet>
      <dgm:spPr/>
    </dgm:pt>
    <dgm:pt modelId="{B38444E9-FC19-4320-AC31-D202024D191B}" type="pres">
      <dgm:prSet presAssocID="{3673AE65-156B-4BD3-B220-559B9FA75216}" presName="sibTrans" presStyleCnt="0"/>
      <dgm:spPr/>
    </dgm:pt>
    <dgm:pt modelId="{052EFC55-A9AE-40BC-B666-581879E72CF5}" type="pres">
      <dgm:prSet presAssocID="{D193EEBE-0A55-43B0-BAC1-84D957C2B836}" presName="node" presStyleLbl="node1" presStyleIdx="3" presStyleCnt="4">
        <dgm:presLayoutVars>
          <dgm:bulletEnabled val="1"/>
        </dgm:presLayoutVars>
      </dgm:prSet>
      <dgm:spPr/>
    </dgm:pt>
  </dgm:ptLst>
  <dgm:cxnLst>
    <dgm:cxn modelId="{320FBD3C-BB0D-4302-9C47-634BC0063F55}" srcId="{0C388BA9-F202-4ACC-AF6A-82EEBCC94B40}" destId="{336A2D17-9CFF-441B-ABEF-0AA55416B8B4}" srcOrd="1" destOrd="0" parTransId="{C535A62F-3D1F-47A6-B6DD-8341D7329D2D}" sibTransId="{D900FAA2-7466-4A45-B1BC-3D3FD9B9E9E5}"/>
    <dgm:cxn modelId="{982EC243-D4A1-43E9-8C1D-923817E6EA3C}" srcId="{0C388BA9-F202-4ACC-AF6A-82EEBCC94B40}" destId="{D193EEBE-0A55-43B0-BAC1-84D957C2B836}" srcOrd="3" destOrd="0" parTransId="{453D30CF-D8B8-47E6-9B77-1112B83BDBA6}" sibTransId="{0ABFAFA5-2E5D-49C6-B9B0-F795D80484A5}"/>
    <dgm:cxn modelId="{FE331954-118E-49B3-B880-85E613A3EA96}" type="presOf" srcId="{0C388BA9-F202-4ACC-AF6A-82EEBCC94B40}" destId="{5EB8A0B7-9FDE-4D4B-B7E5-F3219132E26A}" srcOrd="0" destOrd="0" presId="urn:microsoft.com/office/officeart/2005/8/layout/default"/>
    <dgm:cxn modelId="{3490EC75-ABB8-4A10-88F6-A01AAAECAF83}" type="presOf" srcId="{D193EEBE-0A55-43B0-BAC1-84D957C2B836}" destId="{052EFC55-A9AE-40BC-B666-581879E72CF5}" srcOrd="0" destOrd="0" presId="urn:microsoft.com/office/officeart/2005/8/layout/default"/>
    <dgm:cxn modelId="{691F5758-7D64-4529-A73C-D2828D454B44}" type="presOf" srcId="{67F5D605-CD09-4DB9-95ED-5815C73D5A60}" destId="{804A0738-1AD4-4EC0-AEEE-47D2E4FE2018}" srcOrd="0" destOrd="0" presId="urn:microsoft.com/office/officeart/2005/8/layout/default"/>
    <dgm:cxn modelId="{C1D0D69F-2189-4389-9529-9FB23AFD1ECE}" srcId="{0C388BA9-F202-4ACC-AF6A-82EEBCC94B40}" destId="{67F5D605-CD09-4DB9-95ED-5815C73D5A60}" srcOrd="0" destOrd="0" parTransId="{CF19ED0D-00F1-44D8-B96C-000F80C71200}" sibTransId="{117E09D1-ED39-4FD5-B661-1D7AD8DE9701}"/>
    <dgm:cxn modelId="{EA9575AC-EC64-4DDD-A8CC-46015D10EAB5}" type="presOf" srcId="{336A2D17-9CFF-441B-ABEF-0AA55416B8B4}" destId="{5127DFC4-0FE3-4C15-98DA-A3E5F2EEC470}" srcOrd="0" destOrd="0" presId="urn:microsoft.com/office/officeart/2005/8/layout/default"/>
    <dgm:cxn modelId="{0A11B5CF-1B3D-4554-9D47-B58E241853C0}" srcId="{0C388BA9-F202-4ACC-AF6A-82EEBCC94B40}" destId="{C0939F49-4226-4718-83C4-A864BD2B4B16}" srcOrd="2" destOrd="0" parTransId="{9527F7D2-251B-483F-9325-F1E1F634D86F}" sibTransId="{3673AE65-156B-4BD3-B220-559B9FA75216}"/>
    <dgm:cxn modelId="{9EB69CEC-8D6F-4472-A669-F05688EDE817}" type="presOf" srcId="{C0939F49-4226-4718-83C4-A864BD2B4B16}" destId="{3771DB74-1BBA-477F-8BE5-2D5A40D65F6C}" srcOrd="0" destOrd="0" presId="urn:microsoft.com/office/officeart/2005/8/layout/default"/>
    <dgm:cxn modelId="{C351A398-20FA-4EF4-8EEA-4C856267A895}" type="presParOf" srcId="{5EB8A0B7-9FDE-4D4B-B7E5-F3219132E26A}" destId="{804A0738-1AD4-4EC0-AEEE-47D2E4FE2018}" srcOrd="0" destOrd="0" presId="urn:microsoft.com/office/officeart/2005/8/layout/default"/>
    <dgm:cxn modelId="{252C5144-0AFD-42AC-819A-8D71F39982FB}" type="presParOf" srcId="{5EB8A0B7-9FDE-4D4B-B7E5-F3219132E26A}" destId="{3B86F3E7-E845-496B-89E4-C3949120249C}" srcOrd="1" destOrd="0" presId="urn:microsoft.com/office/officeart/2005/8/layout/default"/>
    <dgm:cxn modelId="{A20C8818-25C8-4E04-B14E-A3B9982BC9C2}" type="presParOf" srcId="{5EB8A0B7-9FDE-4D4B-B7E5-F3219132E26A}" destId="{5127DFC4-0FE3-4C15-98DA-A3E5F2EEC470}" srcOrd="2" destOrd="0" presId="urn:microsoft.com/office/officeart/2005/8/layout/default"/>
    <dgm:cxn modelId="{B99774E5-5221-47C3-8E0C-7B0C3F5A6996}" type="presParOf" srcId="{5EB8A0B7-9FDE-4D4B-B7E5-F3219132E26A}" destId="{AA620DDD-325A-4F81-B9EA-2EEF2479D4E1}" srcOrd="3" destOrd="0" presId="urn:microsoft.com/office/officeart/2005/8/layout/default"/>
    <dgm:cxn modelId="{05DD2415-8CF8-4E0F-8328-345A11955178}" type="presParOf" srcId="{5EB8A0B7-9FDE-4D4B-B7E5-F3219132E26A}" destId="{3771DB74-1BBA-477F-8BE5-2D5A40D65F6C}" srcOrd="4" destOrd="0" presId="urn:microsoft.com/office/officeart/2005/8/layout/default"/>
    <dgm:cxn modelId="{E9DD6023-61CE-453E-BBDF-F53BD5AE9E3B}" type="presParOf" srcId="{5EB8A0B7-9FDE-4D4B-B7E5-F3219132E26A}" destId="{B38444E9-FC19-4320-AC31-D202024D191B}" srcOrd="5" destOrd="0" presId="urn:microsoft.com/office/officeart/2005/8/layout/default"/>
    <dgm:cxn modelId="{38D9132A-ECBA-4FD2-AF4A-948319F42E35}" type="presParOf" srcId="{5EB8A0B7-9FDE-4D4B-B7E5-F3219132E26A}" destId="{052EFC55-A9AE-40BC-B666-581879E72CF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642614A-0E2B-4142-BDBB-80564E4CAC9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7EAE1B5-5053-4652-9407-60A18ED410A6}">
      <dgm:prSet/>
      <dgm:spPr/>
      <dgm:t>
        <a:bodyPr/>
        <a:lstStyle/>
        <a:p>
          <a:r>
            <a:rPr lang="en-US" dirty="0">
              <a:latin typeface="+mj-lt"/>
            </a:rPr>
            <a:t>General practitioner (GP) prescribing</a:t>
          </a:r>
        </a:p>
      </dgm:t>
    </dgm:pt>
    <dgm:pt modelId="{8A220D2B-4121-4809-8690-6315C6AD1E3F}" type="parTrans" cxnId="{46604E63-2A93-47C1-8392-F0012F64D2F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27F06FC-B02A-4294-B619-1EE07C0C9C40}" type="sibTrans" cxnId="{46604E63-2A93-47C1-8392-F0012F64D2F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89DCA781-24AF-4B0A-8790-10255338BE32}">
      <dgm:prSet/>
      <dgm:spPr/>
      <dgm:t>
        <a:bodyPr/>
        <a:lstStyle/>
        <a:p>
          <a:r>
            <a:rPr lang="en-US" dirty="0">
              <a:latin typeface="+mj-lt"/>
            </a:rPr>
            <a:t>Clinical Nurse Specialist (CNS) prescribers</a:t>
          </a:r>
        </a:p>
      </dgm:t>
    </dgm:pt>
    <dgm:pt modelId="{C40B0744-B681-47FD-9E82-9969FA814020}" type="parTrans" cxnId="{AE12E305-523A-4F39-A11B-48B67B5EF8B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BCC7393-5DAF-40C9-8BEE-F60727598523}" type="sibTrans" cxnId="{AE12E305-523A-4F39-A11B-48B67B5EF8B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AE7F2218-D811-4195-8D9C-E0D250D3FACE}">
      <dgm:prSet/>
      <dgm:spPr/>
      <dgm:t>
        <a:bodyPr/>
        <a:lstStyle/>
        <a:p>
          <a:r>
            <a:rPr lang="en-US" dirty="0">
              <a:latin typeface="+mj-lt"/>
            </a:rPr>
            <a:t>24/7 Telephone support line</a:t>
          </a:r>
        </a:p>
      </dgm:t>
    </dgm:pt>
    <dgm:pt modelId="{EFAC52FD-F61E-4B73-9F0C-2B33A156E63D}" type="parTrans" cxnId="{ACEE4AFB-A203-490A-A8F3-774DDB3E231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7FBC1E14-895C-43FA-8384-1FD9965EE370}" type="sibTrans" cxnId="{ACEE4AFB-A203-490A-A8F3-774DDB3E231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CC94EDE7-B3A2-4068-8017-A8ED3CC68812}" type="pres">
      <dgm:prSet presAssocID="{3642614A-0E2B-4142-BDBB-80564E4CAC9A}" presName="root" presStyleCnt="0">
        <dgm:presLayoutVars>
          <dgm:dir/>
          <dgm:resizeHandles val="exact"/>
        </dgm:presLayoutVars>
      </dgm:prSet>
      <dgm:spPr/>
    </dgm:pt>
    <dgm:pt modelId="{70FEB7A0-C162-4201-9F7C-40F6C1041FF3}" type="pres">
      <dgm:prSet presAssocID="{47EAE1B5-5053-4652-9407-60A18ED410A6}" presName="compNode" presStyleCnt="0"/>
      <dgm:spPr/>
    </dgm:pt>
    <dgm:pt modelId="{D235644F-BB75-4DAE-892C-4A07C06B7788}" type="pres">
      <dgm:prSet presAssocID="{47EAE1B5-5053-4652-9407-60A18ED410A6}" presName="bgRect" presStyleLbl="bgShp" presStyleIdx="0" presStyleCnt="3"/>
      <dgm:spPr/>
    </dgm:pt>
    <dgm:pt modelId="{B5E83C6B-2ECE-49E0-B47E-06CFD6A8EA46}" type="pres">
      <dgm:prSet presAssocID="{47EAE1B5-5053-4652-9407-60A18ED410A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6563BF23-E549-40F3-B978-65F83CDBCDA9}" type="pres">
      <dgm:prSet presAssocID="{47EAE1B5-5053-4652-9407-60A18ED410A6}" presName="spaceRect" presStyleCnt="0"/>
      <dgm:spPr/>
    </dgm:pt>
    <dgm:pt modelId="{2C1981B2-446E-4B20-9CB3-DF8C4D1215BE}" type="pres">
      <dgm:prSet presAssocID="{47EAE1B5-5053-4652-9407-60A18ED410A6}" presName="parTx" presStyleLbl="revTx" presStyleIdx="0" presStyleCnt="3">
        <dgm:presLayoutVars>
          <dgm:chMax val="0"/>
          <dgm:chPref val="0"/>
        </dgm:presLayoutVars>
      </dgm:prSet>
      <dgm:spPr/>
    </dgm:pt>
    <dgm:pt modelId="{C954596C-3F78-4EB9-8ACD-A5307CF7A955}" type="pres">
      <dgm:prSet presAssocID="{627F06FC-B02A-4294-B619-1EE07C0C9C40}" presName="sibTrans" presStyleCnt="0"/>
      <dgm:spPr/>
    </dgm:pt>
    <dgm:pt modelId="{07B85765-45BE-4D11-A970-312B6DC11939}" type="pres">
      <dgm:prSet presAssocID="{89DCA781-24AF-4B0A-8790-10255338BE32}" presName="compNode" presStyleCnt="0"/>
      <dgm:spPr/>
    </dgm:pt>
    <dgm:pt modelId="{B151EB71-FF65-4BDB-873F-771AD38736F0}" type="pres">
      <dgm:prSet presAssocID="{89DCA781-24AF-4B0A-8790-10255338BE32}" presName="bgRect" presStyleLbl="bgShp" presStyleIdx="1" presStyleCnt="3"/>
      <dgm:spPr/>
    </dgm:pt>
    <dgm:pt modelId="{84EA0D95-8AEC-4772-AAD6-A288536F842C}" type="pres">
      <dgm:prSet presAssocID="{89DCA781-24AF-4B0A-8790-10255338BE3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7DDF5F49-7A3F-4170-8CB7-869B87CD44ED}" type="pres">
      <dgm:prSet presAssocID="{89DCA781-24AF-4B0A-8790-10255338BE32}" presName="spaceRect" presStyleCnt="0"/>
      <dgm:spPr/>
    </dgm:pt>
    <dgm:pt modelId="{955F6FEB-460F-4E1B-B5DB-5B5BD49E420B}" type="pres">
      <dgm:prSet presAssocID="{89DCA781-24AF-4B0A-8790-10255338BE32}" presName="parTx" presStyleLbl="revTx" presStyleIdx="1" presStyleCnt="3">
        <dgm:presLayoutVars>
          <dgm:chMax val="0"/>
          <dgm:chPref val="0"/>
        </dgm:presLayoutVars>
      </dgm:prSet>
      <dgm:spPr/>
    </dgm:pt>
    <dgm:pt modelId="{A6952E06-1F44-4EE6-9C22-625A8B88ED53}" type="pres">
      <dgm:prSet presAssocID="{5BCC7393-5DAF-40C9-8BEE-F60727598523}" presName="sibTrans" presStyleCnt="0"/>
      <dgm:spPr/>
    </dgm:pt>
    <dgm:pt modelId="{FC49B30C-6BB6-48CC-BFD9-01524F28F4CA}" type="pres">
      <dgm:prSet presAssocID="{AE7F2218-D811-4195-8D9C-E0D250D3FACE}" presName="compNode" presStyleCnt="0"/>
      <dgm:spPr/>
    </dgm:pt>
    <dgm:pt modelId="{5D3601A0-C5E5-408A-AA3D-D631DBA40A50}" type="pres">
      <dgm:prSet presAssocID="{AE7F2218-D811-4195-8D9C-E0D250D3FACE}" presName="bgRect" presStyleLbl="bgShp" presStyleIdx="2" presStyleCnt="3"/>
      <dgm:spPr/>
    </dgm:pt>
    <dgm:pt modelId="{18CE6CDC-5C64-440B-B217-2E246E1D03BD}" type="pres">
      <dgm:prSet presAssocID="{AE7F2218-D811-4195-8D9C-E0D250D3FAC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eiver"/>
        </a:ext>
      </dgm:extLst>
    </dgm:pt>
    <dgm:pt modelId="{EF3C0BF4-1DE6-4D42-9381-495CC6B7F0FD}" type="pres">
      <dgm:prSet presAssocID="{AE7F2218-D811-4195-8D9C-E0D250D3FACE}" presName="spaceRect" presStyleCnt="0"/>
      <dgm:spPr/>
    </dgm:pt>
    <dgm:pt modelId="{5FDFF973-55C6-4CC6-B703-9F1F8D68991E}" type="pres">
      <dgm:prSet presAssocID="{AE7F2218-D811-4195-8D9C-E0D250D3FAC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E12E305-523A-4F39-A11B-48B67B5EF8BF}" srcId="{3642614A-0E2B-4142-BDBB-80564E4CAC9A}" destId="{89DCA781-24AF-4B0A-8790-10255338BE32}" srcOrd="1" destOrd="0" parTransId="{C40B0744-B681-47FD-9E82-9969FA814020}" sibTransId="{5BCC7393-5DAF-40C9-8BEE-F60727598523}"/>
    <dgm:cxn modelId="{46604E63-2A93-47C1-8392-F0012F64D2FD}" srcId="{3642614A-0E2B-4142-BDBB-80564E4CAC9A}" destId="{47EAE1B5-5053-4652-9407-60A18ED410A6}" srcOrd="0" destOrd="0" parTransId="{8A220D2B-4121-4809-8690-6315C6AD1E3F}" sibTransId="{627F06FC-B02A-4294-B619-1EE07C0C9C40}"/>
    <dgm:cxn modelId="{928AA04B-9027-4185-875F-BAECDF0D7DFB}" type="presOf" srcId="{AE7F2218-D811-4195-8D9C-E0D250D3FACE}" destId="{5FDFF973-55C6-4CC6-B703-9F1F8D68991E}" srcOrd="0" destOrd="0" presId="urn:microsoft.com/office/officeart/2018/2/layout/IconVerticalSolidList"/>
    <dgm:cxn modelId="{C6E4D197-BD2B-4FA5-988B-88A2A1120E50}" type="presOf" srcId="{47EAE1B5-5053-4652-9407-60A18ED410A6}" destId="{2C1981B2-446E-4B20-9CB3-DF8C4D1215BE}" srcOrd="0" destOrd="0" presId="urn:microsoft.com/office/officeart/2018/2/layout/IconVerticalSolidList"/>
    <dgm:cxn modelId="{2E0B39A8-E83A-4855-86CF-EC79CF841630}" type="presOf" srcId="{89DCA781-24AF-4B0A-8790-10255338BE32}" destId="{955F6FEB-460F-4E1B-B5DB-5B5BD49E420B}" srcOrd="0" destOrd="0" presId="urn:microsoft.com/office/officeart/2018/2/layout/IconVerticalSolidList"/>
    <dgm:cxn modelId="{AA9259DD-5391-4B73-A601-6C9E379E17E3}" type="presOf" srcId="{3642614A-0E2B-4142-BDBB-80564E4CAC9A}" destId="{CC94EDE7-B3A2-4068-8017-A8ED3CC68812}" srcOrd="0" destOrd="0" presId="urn:microsoft.com/office/officeart/2018/2/layout/IconVerticalSolidList"/>
    <dgm:cxn modelId="{ACEE4AFB-A203-490A-A8F3-774DDB3E231A}" srcId="{3642614A-0E2B-4142-BDBB-80564E4CAC9A}" destId="{AE7F2218-D811-4195-8D9C-E0D250D3FACE}" srcOrd="2" destOrd="0" parTransId="{EFAC52FD-F61E-4B73-9F0C-2B33A156E63D}" sibTransId="{7FBC1E14-895C-43FA-8384-1FD9965EE370}"/>
    <dgm:cxn modelId="{513A9E95-1BED-465D-B7E6-1C830E9AC734}" type="presParOf" srcId="{CC94EDE7-B3A2-4068-8017-A8ED3CC68812}" destId="{70FEB7A0-C162-4201-9F7C-40F6C1041FF3}" srcOrd="0" destOrd="0" presId="urn:microsoft.com/office/officeart/2018/2/layout/IconVerticalSolidList"/>
    <dgm:cxn modelId="{463670BF-0D2C-4B81-BC51-D532221D83A6}" type="presParOf" srcId="{70FEB7A0-C162-4201-9F7C-40F6C1041FF3}" destId="{D235644F-BB75-4DAE-892C-4A07C06B7788}" srcOrd="0" destOrd="0" presId="urn:microsoft.com/office/officeart/2018/2/layout/IconVerticalSolidList"/>
    <dgm:cxn modelId="{459C26AB-2651-4591-A62E-4C9AF1734C3D}" type="presParOf" srcId="{70FEB7A0-C162-4201-9F7C-40F6C1041FF3}" destId="{B5E83C6B-2ECE-49E0-B47E-06CFD6A8EA46}" srcOrd="1" destOrd="0" presId="urn:microsoft.com/office/officeart/2018/2/layout/IconVerticalSolidList"/>
    <dgm:cxn modelId="{32275340-9B9D-4FBD-B31D-864A5714C61D}" type="presParOf" srcId="{70FEB7A0-C162-4201-9F7C-40F6C1041FF3}" destId="{6563BF23-E549-40F3-B978-65F83CDBCDA9}" srcOrd="2" destOrd="0" presId="urn:microsoft.com/office/officeart/2018/2/layout/IconVerticalSolidList"/>
    <dgm:cxn modelId="{DCCE855F-F9A4-4DE6-B17E-B38CB172D7C2}" type="presParOf" srcId="{70FEB7A0-C162-4201-9F7C-40F6C1041FF3}" destId="{2C1981B2-446E-4B20-9CB3-DF8C4D1215BE}" srcOrd="3" destOrd="0" presId="urn:microsoft.com/office/officeart/2018/2/layout/IconVerticalSolidList"/>
    <dgm:cxn modelId="{6BB5F687-9473-441A-87DB-1DF86E2CADC2}" type="presParOf" srcId="{CC94EDE7-B3A2-4068-8017-A8ED3CC68812}" destId="{C954596C-3F78-4EB9-8ACD-A5307CF7A955}" srcOrd="1" destOrd="0" presId="urn:microsoft.com/office/officeart/2018/2/layout/IconVerticalSolidList"/>
    <dgm:cxn modelId="{075D992D-18F1-437F-9456-9BA4D80E3914}" type="presParOf" srcId="{CC94EDE7-B3A2-4068-8017-A8ED3CC68812}" destId="{07B85765-45BE-4D11-A970-312B6DC11939}" srcOrd="2" destOrd="0" presId="urn:microsoft.com/office/officeart/2018/2/layout/IconVerticalSolidList"/>
    <dgm:cxn modelId="{B47F865A-11D9-4876-8C03-15D2FAF68E88}" type="presParOf" srcId="{07B85765-45BE-4D11-A970-312B6DC11939}" destId="{B151EB71-FF65-4BDB-873F-771AD38736F0}" srcOrd="0" destOrd="0" presId="urn:microsoft.com/office/officeart/2018/2/layout/IconVerticalSolidList"/>
    <dgm:cxn modelId="{5EC58A46-ADC4-4078-808C-04DB066C0E4B}" type="presParOf" srcId="{07B85765-45BE-4D11-A970-312B6DC11939}" destId="{84EA0D95-8AEC-4772-AAD6-A288536F842C}" srcOrd="1" destOrd="0" presId="urn:microsoft.com/office/officeart/2018/2/layout/IconVerticalSolidList"/>
    <dgm:cxn modelId="{17FF6F00-FDB4-4E2A-87F8-416D380AE73C}" type="presParOf" srcId="{07B85765-45BE-4D11-A970-312B6DC11939}" destId="{7DDF5F49-7A3F-4170-8CB7-869B87CD44ED}" srcOrd="2" destOrd="0" presId="urn:microsoft.com/office/officeart/2018/2/layout/IconVerticalSolidList"/>
    <dgm:cxn modelId="{EE48FF3A-ACA6-4C57-8284-126ED711DB89}" type="presParOf" srcId="{07B85765-45BE-4D11-A970-312B6DC11939}" destId="{955F6FEB-460F-4E1B-B5DB-5B5BD49E420B}" srcOrd="3" destOrd="0" presId="urn:microsoft.com/office/officeart/2018/2/layout/IconVerticalSolidList"/>
    <dgm:cxn modelId="{29ED8BA9-9B56-4110-9D24-F9577A9F90BA}" type="presParOf" srcId="{CC94EDE7-B3A2-4068-8017-A8ED3CC68812}" destId="{A6952E06-1F44-4EE6-9C22-625A8B88ED53}" srcOrd="3" destOrd="0" presId="urn:microsoft.com/office/officeart/2018/2/layout/IconVerticalSolidList"/>
    <dgm:cxn modelId="{DCE8D2B5-468E-4273-A72A-EDB77D2434B0}" type="presParOf" srcId="{CC94EDE7-B3A2-4068-8017-A8ED3CC68812}" destId="{FC49B30C-6BB6-48CC-BFD9-01524F28F4CA}" srcOrd="4" destOrd="0" presId="urn:microsoft.com/office/officeart/2018/2/layout/IconVerticalSolidList"/>
    <dgm:cxn modelId="{2E64ADED-F4E0-478B-B7ED-9BEE87EEBAF5}" type="presParOf" srcId="{FC49B30C-6BB6-48CC-BFD9-01524F28F4CA}" destId="{5D3601A0-C5E5-408A-AA3D-D631DBA40A50}" srcOrd="0" destOrd="0" presId="urn:microsoft.com/office/officeart/2018/2/layout/IconVerticalSolidList"/>
    <dgm:cxn modelId="{91BA6DBC-AC03-439C-B577-29FB7C974EF3}" type="presParOf" srcId="{FC49B30C-6BB6-48CC-BFD9-01524F28F4CA}" destId="{18CE6CDC-5C64-440B-B217-2E246E1D03BD}" srcOrd="1" destOrd="0" presId="urn:microsoft.com/office/officeart/2018/2/layout/IconVerticalSolidList"/>
    <dgm:cxn modelId="{9DA47A1C-C0DF-4AD7-A5E3-94183168D009}" type="presParOf" srcId="{FC49B30C-6BB6-48CC-BFD9-01524F28F4CA}" destId="{EF3C0BF4-1DE6-4D42-9381-495CC6B7F0FD}" srcOrd="2" destOrd="0" presId="urn:microsoft.com/office/officeart/2018/2/layout/IconVerticalSolidList"/>
    <dgm:cxn modelId="{95EC61B7-6A06-41A1-BDB5-FF3B6CCE42A8}" type="presParOf" srcId="{FC49B30C-6BB6-48CC-BFD9-01524F28F4CA}" destId="{5FDFF973-55C6-4CC6-B703-9F1F8D68991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C457408-BDA5-44C8-9EEB-2AF74732CBB7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1AC123A-D9A5-49B7-A10F-E4A2F601ABAC}">
      <dgm:prSet custT="1"/>
      <dgm:spPr/>
      <dgm:t>
        <a:bodyPr/>
        <a:lstStyle/>
        <a:p>
          <a:r>
            <a:rPr lang="en-GB" sz="2800" b="1" dirty="0">
              <a:latin typeface="+mj-lt"/>
            </a:rPr>
            <a:t>All Cases</a:t>
          </a:r>
          <a:endParaRPr lang="en-US" sz="2800" dirty="0">
            <a:latin typeface="+mj-lt"/>
          </a:endParaRPr>
        </a:p>
      </dgm:t>
    </dgm:pt>
    <dgm:pt modelId="{054E9FBA-37B5-4F6A-8AA8-C2411C311439}" type="parTrans" cxnId="{242A5D1F-CDFF-45B5-B71C-7A71D9CDE92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0EDE73FF-7C31-43F6-8CA6-A084ED13BFC4}" type="sibTrans" cxnId="{242A5D1F-CDFF-45B5-B71C-7A71D9CDE92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F9FE84D-5680-4519-8990-E7331ADD553B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§"/>
          </a:pPr>
          <a:r>
            <a:rPr lang="en-GB" sz="22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</a:rPr>
            <a:t>Characterised by systems inter-dependency: various stages and actors</a:t>
          </a:r>
          <a:endParaRPr lang="en-US" sz="2200" dirty="0">
            <a:latin typeface="+mj-lt"/>
          </a:endParaRPr>
        </a:p>
      </dgm:t>
    </dgm:pt>
    <dgm:pt modelId="{7F9B643F-F62F-45F7-97EE-2FF46F794FD9}" type="parTrans" cxnId="{165F580A-8275-4029-B65A-07F674C46A6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932FFB3-85E9-40B4-870E-F3987A06F0AE}" type="sibTrans" cxnId="{165F580A-8275-4029-B65A-07F674C46A6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40D32E02-6F52-459F-9481-0447A70332BC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§"/>
          </a:pPr>
          <a:r>
            <a:rPr lang="en-GB" sz="2200" dirty="0">
              <a:solidFill>
                <a:schemeClr val="tx1"/>
              </a:solidFill>
              <a:latin typeface="+mj-lt"/>
              <a:ea typeface="Calibri" panose="020F0502020204030204" pitchFamily="34" charset="0"/>
            </a:rPr>
            <a:t>P</a:t>
          </a:r>
          <a:r>
            <a:rPr lang="en-GB" sz="22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</a:rPr>
            <a:t>layed out against a clinical context of rapidly changing symptoms: creating an urgent need for supply of medicines into the home </a:t>
          </a:r>
          <a:endParaRPr lang="en-US" sz="2200" dirty="0">
            <a:latin typeface="+mj-lt"/>
          </a:endParaRPr>
        </a:p>
      </dgm:t>
    </dgm:pt>
    <dgm:pt modelId="{2A6D9868-E568-4DE5-B415-57F5B11DBF42}" type="sibTrans" cxnId="{CB33F204-2F1E-4195-AC30-C987AB619391}">
      <dgm:prSet/>
      <dgm:spPr/>
      <dgm:t>
        <a:bodyPr/>
        <a:lstStyle/>
        <a:p>
          <a:endParaRPr lang="en-GB"/>
        </a:p>
      </dgm:t>
    </dgm:pt>
    <dgm:pt modelId="{01EBBB35-D538-47C4-A66A-16CB36CE8ED6}" type="parTrans" cxnId="{CB33F204-2F1E-4195-AC30-C987AB619391}">
      <dgm:prSet/>
      <dgm:spPr/>
      <dgm:t>
        <a:bodyPr/>
        <a:lstStyle/>
        <a:p>
          <a:endParaRPr lang="en-GB"/>
        </a:p>
      </dgm:t>
    </dgm:pt>
    <dgm:pt modelId="{6E3A784F-A0D8-4C33-B2B2-D5AA74D84B23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§"/>
          </a:pPr>
          <a:r>
            <a:rPr lang="en-GB" sz="2200" dirty="0">
              <a:solidFill>
                <a:schemeClr val="tx1"/>
              </a:solidFill>
              <a:latin typeface="+mj-lt"/>
              <a:ea typeface="Calibri" panose="020F0502020204030204" pitchFamily="34" charset="0"/>
            </a:rPr>
            <a:t>S</a:t>
          </a:r>
          <a:r>
            <a:rPr lang="en-GB" sz="22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</a:rPr>
            <a:t>ome models were operating better than others to support timely access to medicines</a:t>
          </a:r>
          <a:endParaRPr lang="en-US" sz="2200" dirty="0">
            <a:latin typeface="+mj-lt"/>
          </a:endParaRPr>
        </a:p>
      </dgm:t>
    </dgm:pt>
    <dgm:pt modelId="{67FF4785-BC5E-426F-A698-348DF37DDD6F}" type="sibTrans" cxnId="{57DC79AF-B733-42D5-844B-7D3AFB81BB1A}">
      <dgm:prSet/>
      <dgm:spPr/>
      <dgm:t>
        <a:bodyPr/>
        <a:lstStyle/>
        <a:p>
          <a:endParaRPr lang="en-GB"/>
        </a:p>
      </dgm:t>
    </dgm:pt>
    <dgm:pt modelId="{3224D5D1-1B4C-4FC4-B7F0-967595B7BED6}" type="parTrans" cxnId="{57DC79AF-B733-42D5-844B-7D3AFB81BB1A}">
      <dgm:prSet/>
      <dgm:spPr/>
      <dgm:t>
        <a:bodyPr/>
        <a:lstStyle/>
        <a:p>
          <a:endParaRPr lang="en-GB"/>
        </a:p>
      </dgm:t>
    </dgm:pt>
    <dgm:pt modelId="{66071340-B847-4281-A927-47110B8023CB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§"/>
          </a:pPr>
          <a:r>
            <a:rPr lang="en-GB" sz="2200" dirty="0">
              <a:solidFill>
                <a:schemeClr val="tx1"/>
              </a:solidFill>
              <a:latin typeface="+mj-lt"/>
              <a:ea typeface="Calibri" panose="020F0502020204030204" pitchFamily="34" charset="0"/>
            </a:rPr>
            <a:t>P</a:t>
          </a:r>
          <a:r>
            <a:rPr lang="en-GB" sz="22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</a:rPr>
            <a:t>atients accessed medicines and medical supplies from not just primary care, but secondary and private, paid-for care</a:t>
          </a:r>
          <a:endParaRPr lang="en-US" sz="2200" dirty="0">
            <a:latin typeface="+mj-lt"/>
          </a:endParaRPr>
        </a:p>
      </dgm:t>
    </dgm:pt>
    <dgm:pt modelId="{097D7311-623A-4C17-A357-E0CC5C9A100D}" type="parTrans" cxnId="{BEDF9B34-5444-4522-89BA-3341BEF2EDC7}">
      <dgm:prSet/>
      <dgm:spPr/>
    </dgm:pt>
    <dgm:pt modelId="{2031BB6C-8299-49D9-AE75-6862A5D4A337}" type="sibTrans" cxnId="{BEDF9B34-5444-4522-89BA-3341BEF2EDC7}">
      <dgm:prSet/>
      <dgm:spPr/>
    </dgm:pt>
    <dgm:pt modelId="{78A11B90-53EA-4716-8FB3-8333241EC307}" type="pres">
      <dgm:prSet presAssocID="{4C457408-BDA5-44C8-9EEB-2AF74732CBB7}" presName="Name0" presStyleCnt="0">
        <dgm:presLayoutVars>
          <dgm:dir/>
          <dgm:animLvl val="lvl"/>
          <dgm:resizeHandles val="exact"/>
        </dgm:presLayoutVars>
      </dgm:prSet>
      <dgm:spPr/>
    </dgm:pt>
    <dgm:pt modelId="{D546FA6E-3387-4E03-AEA2-5188E64888A6}" type="pres">
      <dgm:prSet presAssocID="{61AC123A-D9A5-49B7-A10F-E4A2F601ABAC}" presName="composite" presStyleCnt="0"/>
      <dgm:spPr/>
    </dgm:pt>
    <dgm:pt modelId="{0909DBEC-6F46-4DA0-8407-A872D7F547BC}" type="pres">
      <dgm:prSet presAssocID="{61AC123A-D9A5-49B7-A10F-E4A2F601ABAC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6BEBF987-0CF1-4627-AA46-91CC1FC3D054}" type="pres">
      <dgm:prSet presAssocID="{61AC123A-D9A5-49B7-A10F-E4A2F601ABAC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CB33F204-2F1E-4195-AC30-C987AB619391}" srcId="{61AC123A-D9A5-49B7-A10F-E4A2F601ABAC}" destId="{40D32E02-6F52-459F-9481-0447A70332BC}" srcOrd="2" destOrd="0" parTransId="{01EBBB35-D538-47C4-A66A-16CB36CE8ED6}" sibTransId="{2A6D9868-E568-4DE5-B415-57F5B11DBF42}"/>
    <dgm:cxn modelId="{165F580A-8275-4029-B65A-07F674C46A6D}" srcId="{61AC123A-D9A5-49B7-A10F-E4A2F601ABAC}" destId="{1F9FE84D-5680-4519-8990-E7331ADD553B}" srcOrd="0" destOrd="0" parTransId="{7F9B643F-F62F-45F7-97EE-2FF46F794FD9}" sibTransId="{1932FFB3-85E9-40B4-870E-F3987A06F0AE}"/>
    <dgm:cxn modelId="{242A5D1F-CDFF-45B5-B71C-7A71D9CDE92E}" srcId="{4C457408-BDA5-44C8-9EEB-2AF74732CBB7}" destId="{61AC123A-D9A5-49B7-A10F-E4A2F601ABAC}" srcOrd="0" destOrd="0" parTransId="{054E9FBA-37B5-4F6A-8AA8-C2411C311439}" sibTransId="{0EDE73FF-7C31-43F6-8CA6-A084ED13BFC4}"/>
    <dgm:cxn modelId="{FA89312A-7755-4BFD-93D0-31BC0AE4A9C9}" type="presOf" srcId="{66071340-B847-4281-A927-47110B8023CB}" destId="{6BEBF987-0CF1-4627-AA46-91CC1FC3D054}" srcOrd="0" destOrd="1" presId="urn:microsoft.com/office/officeart/2005/8/layout/hList1"/>
    <dgm:cxn modelId="{2F480230-A507-4DE8-929F-C6C58FFDF7BB}" type="presOf" srcId="{6E3A784F-A0D8-4C33-B2B2-D5AA74D84B23}" destId="{6BEBF987-0CF1-4627-AA46-91CC1FC3D054}" srcOrd="0" destOrd="3" presId="urn:microsoft.com/office/officeart/2005/8/layout/hList1"/>
    <dgm:cxn modelId="{BEDF9B34-5444-4522-89BA-3341BEF2EDC7}" srcId="{61AC123A-D9A5-49B7-A10F-E4A2F601ABAC}" destId="{66071340-B847-4281-A927-47110B8023CB}" srcOrd="1" destOrd="0" parTransId="{097D7311-623A-4C17-A357-E0CC5C9A100D}" sibTransId="{2031BB6C-8299-49D9-AE75-6862A5D4A337}"/>
    <dgm:cxn modelId="{65B9D379-9A54-4504-A3FD-112B04E4EB97}" type="presOf" srcId="{40D32E02-6F52-459F-9481-0447A70332BC}" destId="{6BEBF987-0CF1-4627-AA46-91CC1FC3D054}" srcOrd="0" destOrd="2" presId="urn:microsoft.com/office/officeart/2005/8/layout/hList1"/>
    <dgm:cxn modelId="{8AB61D99-3F24-4DB4-93CA-D576E5812FC0}" type="presOf" srcId="{61AC123A-D9A5-49B7-A10F-E4A2F601ABAC}" destId="{0909DBEC-6F46-4DA0-8407-A872D7F547BC}" srcOrd="0" destOrd="0" presId="urn:microsoft.com/office/officeart/2005/8/layout/hList1"/>
    <dgm:cxn modelId="{57DC79AF-B733-42D5-844B-7D3AFB81BB1A}" srcId="{61AC123A-D9A5-49B7-A10F-E4A2F601ABAC}" destId="{6E3A784F-A0D8-4C33-B2B2-D5AA74D84B23}" srcOrd="3" destOrd="0" parTransId="{3224D5D1-1B4C-4FC4-B7F0-967595B7BED6}" sibTransId="{67FF4785-BC5E-426F-A698-348DF37DDD6F}"/>
    <dgm:cxn modelId="{C03B25D9-743C-4915-97DB-27EC37FA7C67}" type="presOf" srcId="{1F9FE84D-5680-4519-8990-E7331ADD553B}" destId="{6BEBF987-0CF1-4627-AA46-91CC1FC3D054}" srcOrd="0" destOrd="0" presId="urn:microsoft.com/office/officeart/2005/8/layout/hList1"/>
    <dgm:cxn modelId="{F83DFBEE-9A7A-40E4-AB47-FDE902BADE01}" type="presOf" srcId="{4C457408-BDA5-44C8-9EEB-2AF74732CBB7}" destId="{78A11B90-53EA-4716-8FB3-8333241EC307}" srcOrd="0" destOrd="0" presId="urn:microsoft.com/office/officeart/2005/8/layout/hList1"/>
    <dgm:cxn modelId="{C6B41620-B9DF-4F11-B1C4-A1CF1C77775E}" type="presParOf" srcId="{78A11B90-53EA-4716-8FB3-8333241EC307}" destId="{D546FA6E-3387-4E03-AEA2-5188E64888A6}" srcOrd="0" destOrd="0" presId="urn:microsoft.com/office/officeart/2005/8/layout/hList1"/>
    <dgm:cxn modelId="{E2B11481-38CA-4364-8699-1B4CED8DCC8A}" type="presParOf" srcId="{D546FA6E-3387-4E03-AEA2-5188E64888A6}" destId="{0909DBEC-6F46-4DA0-8407-A872D7F547BC}" srcOrd="0" destOrd="0" presId="urn:microsoft.com/office/officeart/2005/8/layout/hList1"/>
    <dgm:cxn modelId="{80EF55C6-915D-4069-8904-AA53E5479D90}" type="presParOf" srcId="{D546FA6E-3387-4E03-AEA2-5188E64888A6}" destId="{6BEBF987-0CF1-4627-AA46-91CC1FC3D0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C457408-BDA5-44C8-9EEB-2AF74732CBB7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1AC123A-D9A5-49B7-A10F-E4A2F601ABAC}">
      <dgm:prSet custT="1"/>
      <dgm:spPr/>
      <dgm:t>
        <a:bodyPr/>
        <a:lstStyle/>
        <a:p>
          <a:r>
            <a:rPr lang="en-GB" sz="1800" b="1" dirty="0">
              <a:latin typeface="+mj-lt"/>
            </a:rPr>
            <a:t>24/7 Telephone Support Line</a:t>
          </a:r>
          <a:endParaRPr lang="en-US" sz="1800" dirty="0">
            <a:latin typeface="+mj-lt"/>
          </a:endParaRPr>
        </a:p>
      </dgm:t>
    </dgm:pt>
    <dgm:pt modelId="{054E9FBA-37B5-4F6A-8AA8-C2411C311439}" type="parTrans" cxnId="{242A5D1F-CDFF-45B5-B71C-7A71D9CDE92E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0EDE73FF-7C31-43F6-8CA6-A084ED13BFC4}" type="sibTrans" cxnId="{242A5D1F-CDFF-45B5-B71C-7A71D9CDE92E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1F9FE84D-5680-4519-8990-E7331ADD553B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§"/>
          </a:pPr>
          <a:r>
            <a:rPr lang="en-GB" sz="2000" dirty="0">
              <a:solidFill>
                <a:schemeClr val="tx1"/>
              </a:solidFill>
              <a:latin typeface="+mj-lt"/>
            </a:rPr>
            <a:t>Service line staff acted as a point of contact and systems co-ordinator (liaising with other services) to facilitate access </a:t>
          </a:r>
          <a:endParaRPr lang="en-US" sz="2000" dirty="0">
            <a:latin typeface="+mj-lt"/>
          </a:endParaRPr>
        </a:p>
      </dgm:t>
    </dgm:pt>
    <dgm:pt modelId="{7F9B643F-F62F-45F7-97EE-2FF46F794FD9}" type="parTrans" cxnId="{165F580A-8275-4029-B65A-07F674C46A6D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1932FFB3-85E9-40B4-870E-F3987A06F0AE}" type="sibTrans" cxnId="{165F580A-8275-4029-B65A-07F674C46A6D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78A11B90-53EA-4716-8FB3-8333241EC307}" type="pres">
      <dgm:prSet presAssocID="{4C457408-BDA5-44C8-9EEB-2AF74732CBB7}" presName="Name0" presStyleCnt="0">
        <dgm:presLayoutVars>
          <dgm:dir/>
          <dgm:animLvl val="lvl"/>
          <dgm:resizeHandles val="exact"/>
        </dgm:presLayoutVars>
      </dgm:prSet>
      <dgm:spPr/>
    </dgm:pt>
    <dgm:pt modelId="{D546FA6E-3387-4E03-AEA2-5188E64888A6}" type="pres">
      <dgm:prSet presAssocID="{61AC123A-D9A5-49B7-A10F-E4A2F601ABAC}" presName="composite" presStyleCnt="0"/>
      <dgm:spPr/>
    </dgm:pt>
    <dgm:pt modelId="{0909DBEC-6F46-4DA0-8407-A872D7F547BC}" type="pres">
      <dgm:prSet presAssocID="{61AC123A-D9A5-49B7-A10F-E4A2F601ABAC}" presName="parTx" presStyleLbl="alignNode1" presStyleIdx="0" presStyleCnt="1" custLinFactNeighborX="-1698" custLinFactNeighborY="-4146">
        <dgm:presLayoutVars>
          <dgm:chMax val="0"/>
          <dgm:chPref val="0"/>
          <dgm:bulletEnabled val="1"/>
        </dgm:presLayoutVars>
      </dgm:prSet>
      <dgm:spPr/>
    </dgm:pt>
    <dgm:pt modelId="{6BEBF987-0CF1-4627-AA46-91CC1FC3D054}" type="pres">
      <dgm:prSet presAssocID="{61AC123A-D9A5-49B7-A10F-E4A2F601ABAC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165F580A-8275-4029-B65A-07F674C46A6D}" srcId="{61AC123A-D9A5-49B7-A10F-E4A2F601ABAC}" destId="{1F9FE84D-5680-4519-8990-E7331ADD553B}" srcOrd="0" destOrd="0" parTransId="{7F9B643F-F62F-45F7-97EE-2FF46F794FD9}" sibTransId="{1932FFB3-85E9-40B4-870E-F3987A06F0AE}"/>
    <dgm:cxn modelId="{242A5D1F-CDFF-45B5-B71C-7A71D9CDE92E}" srcId="{4C457408-BDA5-44C8-9EEB-2AF74732CBB7}" destId="{61AC123A-D9A5-49B7-A10F-E4A2F601ABAC}" srcOrd="0" destOrd="0" parTransId="{054E9FBA-37B5-4F6A-8AA8-C2411C311439}" sibTransId="{0EDE73FF-7C31-43F6-8CA6-A084ED13BFC4}"/>
    <dgm:cxn modelId="{8AB61D99-3F24-4DB4-93CA-D576E5812FC0}" type="presOf" srcId="{61AC123A-D9A5-49B7-A10F-E4A2F601ABAC}" destId="{0909DBEC-6F46-4DA0-8407-A872D7F547BC}" srcOrd="0" destOrd="0" presId="urn:microsoft.com/office/officeart/2005/8/layout/hList1"/>
    <dgm:cxn modelId="{C03B25D9-743C-4915-97DB-27EC37FA7C67}" type="presOf" srcId="{1F9FE84D-5680-4519-8990-E7331ADD553B}" destId="{6BEBF987-0CF1-4627-AA46-91CC1FC3D054}" srcOrd="0" destOrd="0" presId="urn:microsoft.com/office/officeart/2005/8/layout/hList1"/>
    <dgm:cxn modelId="{F83DFBEE-9A7A-40E4-AB47-FDE902BADE01}" type="presOf" srcId="{4C457408-BDA5-44C8-9EEB-2AF74732CBB7}" destId="{78A11B90-53EA-4716-8FB3-8333241EC307}" srcOrd="0" destOrd="0" presId="urn:microsoft.com/office/officeart/2005/8/layout/hList1"/>
    <dgm:cxn modelId="{C6B41620-B9DF-4F11-B1C4-A1CF1C77775E}" type="presParOf" srcId="{78A11B90-53EA-4716-8FB3-8333241EC307}" destId="{D546FA6E-3387-4E03-AEA2-5188E64888A6}" srcOrd="0" destOrd="0" presId="urn:microsoft.com/office/officeart/2005/8/layout/hList1"/>
    <dgm:cxn modelId="{E2B11481-38CA-4364-8699-1B4CED8DCC8A}" type="presParOf" srcId="{D546FA6E-3387-4E03-AEA2-5188E64888A6}" destId="{0909DBEC-6F46-4DA0-8407-A872D7F547BC}" srcOrd="0" destOrd="0" presId="urn:microsoft.com/office/officeart/2005/8/layout/hList1"/>
    <dgm:cxn modelId="{80EF55C6-915D-4069-8904-AA53E5479D90}" type="presParOf" srcId="{D546FA6E-3387-4E03-AEA2-5188E64888A6}" destId="{6BEBF987-0CF1-4627-AA46-91CC1FC3D0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C457408-BDA5-44C8-9EEB-2AF74732CBB7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1AC123A-D9A5-49B7-A10F-E4A2F601ABAC}">
      <dgm:prSet/>
      <dgm:spPr/>
      <dgm:t>
        <a:bodyPr/>
        <a:lstStyle/>
        <a:p>
          <a:r>
            <a:rPr lang="en-GB" b="1" dirty="0">
              <a:latin typeface="+mj-lt"/>
            </a:rPr>
            <a:t>GP Prescribing</a:t>
          </a:r>
          <a:endParaRPr lang="en-US" dirty="0">
            <a:latin typeface="+mj-lt"/>
          </a:endParaRPr>
        </a:p>
      </dgm:t>
    </dgm:pt>
    <dgm:pt modelId="{054E9FBA-37B5-4F6A-8AA8-C2411C311439}" type="parTrans" cxnId="{242A5D1F-CDFF-45B5-B71C-7A71D9CDE92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0EDE73FF-7C31-43F6-8CA6-A084ED13BFC4}" type="sibTrans" cxnId="{242A5D1F-CDFF-45B5-B71C-7A71D9CDE92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F9FE84D-5680-4519-8990-E7331ADD553B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§"/>
          </a:pPr>
          <a:r>
            <a:rPr lang="en-GB" sz="2000" dirty="0">
              <a:solidFill>
                <a:schemeClr val="tx1"/>
              </a:solidFill>
              <a:latin typeface="+mj-lt"/>
            </a:rPr>
            <a:t>Half of the patients/carers referred to their GP as taking a lead role coordinating systems to facilitate access </a:t>
          </a:r>
          <a:endParaRPr lang="en-US" sz="2000" dirty="0">
            <a:latin typeface="+mj-lt"/>
          </a:endParaRPr>
        </a:p>
      </dgm:t>
    </dgm:pt>
    <dgm:pt modelId="{7F9B643F-F62F-45F7-97EE-2FF46F794FD9}" type="parTrans" cxnId="{165F580A-8275-4029-B65A-07F674C46A6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932FFB3-85E9-40B4-870E-F3987A06F0AE}" type="sibTrans" cxnId="{165F580A-8275-4029-B65A-07F674C46A6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0D8F08E6-E7AA-45B8-B3CE-AD67EA96161B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§"/>
          </a:pPr>
          <a:r>
            <a:rPr lang="en-GB" sz="2000" dirty="0">
              <a:solidFill>
                <a:schemeClr val="tx1"/>
              </a:solidFill>
              <a:latin typeface="+mj-lt"/>
            </a:rPr>
            <a:t>How much responsibility they took for this role was key to patient experience </a:t>
          </a:r>
        </a:p>
      </dgm:t>
    </dgm:pt>
    <dgm:pt modelId="{E4FB8A7A-126D-43CC-96A5-51DF258E17C0}" type="parTrans" cxnId="{FB5D2CDB-5719-4C47-8434-E4BBB065CB85}">
      <dgm:prSet/>
      <dgm:spPr/>
      <dgm:t>
        <a:bodyPr/>
        <a:lstStyle/>
        <a:p>
          <a:endParaRPr lang="en-GB"/>
        </a:p>
      </dgm:t>
    </dgm:pt>
    <dgm:pt modelId="{5D81A367-1077-4C1C-9EBF-66AF1362B9D2}" type="sibTrans" cxnId="{FB5D2CDB-5719-4C47-8434-E4BBB065CB85}">
      <dgm:prSet/>
      <dgm:spPr/>
      <dgm:t>
        <a:bodyPr/>
        <a:lstStyle/>
        <a:p>
          <a:endParaRPr lang="en-GB"/>
        </a:p>
      </dgm:t>
    </dgm:pt>
    <dgm:pt modelId="{C5D7F0C0-4267-4B11-8769-26FFD38F418A}">
      <dgm:prSet custT="1"/>
      <dgm:spPr/>
      <dgm:t>
        <a:bodyPr/>
        <a:lstStyle/>
        <a:p>
          <a:pPr algn="just">
            <a:buFont typeface="Wingdings" panose="05000000000000000000" pitchFamily="2" charset="2"/>
            <a:buChar char="§"/>
          </a:pPr>
          <a:r>
            <a:rPr lang="en-GB" sz="2000" dirty="0">
              <a:solidFill>
                <a:schemeClr val="tx1"/>
              </a:solidFill>
              <a:latin typeface="+mj-lt"/>
            </a:rPr>
            <a:t>Even where the GP took the lead role there were high levels of allied/duplicated activity by other HCPs to facilitate access</a:t>
          </a:r>
        </a:p>
      </dgm:t>
    </dgm:pt>
    <dgm:pt modelId="{F73FE432-1236-4907-85A2-B82890CB5DE1}" type="parTrans" cxnId="{6535D5E4-DA60-47F5-912B-661CBA915632}">
      <dgm:prSet/>
      <dgm:spPr/>
      <dgm:t>
        <a:bodyPr/>
        <a:lstStyle/>
        <a:p>
          <a:endParaRPr lang="en-GB"/>
        </a:p>
      </dgm:t>
    </dgm:pt>
    <dgm:pt modelId="{1019B000-1D97-4F94-B542-45C1A4B1F63B}" type="sibTrans" cxnId="{6535D5E4-DA60-47F5-912B-661CBA915632}">
      <dgm:prSet/>
      <dgm:spPr/>
      <dgm:t>
        <a:bodyPr/>
        <a:lstStyle/>
        <a:p>
          <a:endParaRPr lang="en-GB"/>
        </a:p>
      </dgm:t>
    </dgm:pt>
    <dgm:pt modelId="{78A11B90-53EA-4716-8FB3-8333241EC307}" type="pres">
      <dgm:prSet presAssocID="{4C457408-BDA5-44C8-9EEB-2AF74732CBB7}" presName="Name0" presStyleCnt="0">
        <dgm:presLayoutVars>
          <dgm:dir/>
          <dgm:animLvl val="lvl"/>
          <dgm:resizeHandles val="exact"/>
        </dgm:presLayoutVars>
      </dgm:prSet>
      <dgm:spPr/>
    </dgm:pt>
    <dgm:pt modelId="{D546FA6E-3387-4E03-AEA2-5188E64888A6}" type="pres">
      <dgm:prSet presAssocID="{61AC123A-D9A5-49B7-A10F-E4A2F601ABAC}" presName="composite" presStyleCnt="0"/>
      <dgm:spPr/>
    </dgm:pt>
    <dgm:pt modelId="{0909DBEC-6F46-4DA0-8407-A872D7F547BC}" type="pres">
      <dgm:prSet presAssocID="{61AC123A-D9A5-49B7-A10F-E4A2F601ABAC}" presName="parTx" presStyleLbl="alignNode1" presStyleIdx="0" presStyleCnt="1" custLinFactNeighborX="-884" custLinFactNeighborY="-4186">
        <dgm:presLayoutVars>
          <dgm:chMax val="0"/>
          <dgm:chPref val="0"/>
          <dgm:bulletEnabled val="1"/>
        </dgm:presLayoutVars>
      </dgm:prSet>
      <dgm:spPr/>
    </dgm:pt>
    <dgm:pt modelId="{6BEBF987-0CF1-4627-AA46-91CC1FC3D054}" type="pres">
      <dgm:prSet presAssocID="{61AC123A-D9A5-49B7-A10F-E4A2F601ABAC}" presName="desTx" presStyleLbl="alignAccFollowNode1" presStyleIdx="0" presStyleCnt="1" custScaleY="97653" custLinFactNeighborX="132" custLinFactNeighborY="-4680">
        <dgm:presLayoutVars>
          <dgm:bulletEnabled val="1"/>
        </dgm:presLayoutVars>
      </dgm:prSet>
      <dgm:spPr/>
    </dgm:pt>
  </dgm:ptLst>
  <dgm:cxnLst>
    <dgm:cxn modelId="{165F580A-8275-4029-B65A-07F674C46A6D}" srcId="{61AC123A-D9A5-49B7-A10F-E4A2F601ABAC}" destId="{1F9FE84D-5680-4519-8990-E7331ADD553B}" srcOrd="0" destOrd="0" parTransId="{7F9B643F-F62F-45F7-97EE-2FF46F794FD9}" sibTransId="{1932FFB3-85E9-40B4-870E-F3987A06F0AE}"/>
    <dgm:cxn modelId="{242A5D1F-CDFF-45B5-B71C-7A71D9CDE92E}" srcId="{4C457408-BDA5-44C8-9EEB-2AF74732CBB7}" destId="{61AC123A-D9A5-49B7-A10F-E4A2F601ABAC}" srcOrd="0" destOrd="0" parTransId="{054E9FBA-37B5-4F6A-8AA8-C2411C311439}" sibTransId="{0EDE73FF-7C31-43F6-8CA6-A084ED13BFC4}"/>
    <dgm:cxn modelId="{88415383-BF6D-4F28-B181-C13953BAE3BD}" type="presOf" srcId="{C5D7F0C0-4267-4B11-8769-26FFD38F418A}" destId="{6BEBF987-0CF1-4627-AA46-91CC1FC3D054}" srcOrd="0" destOrd="2" presId="urn:microsoft.com/office/officeart/2005/8/layout/hList1"/>
    <dgm:cxn modelId="{9A11528E-12E2-494F-BA4D-BB4CF205869F}" type="presOf" srcId="{0D8F08E6-E7AA-45B8-B3CE-AD67EA96161B}" destId="{6BEBF987-0CF1-4627-AA46-91CC1FC3D054}" srcOrd="0" destOrd="1" presId="urn:microsoft.com/office/officeart/2005/8/layout/hList1"/>
    <dgm:cxn modelId="{8AB61D99-3F24-4DB4-93CA-D576E5812FC0}" type="presOf" srcId="{61AC123A-D9A5-49B7-A10F-E4A2F601ABAC}" destId="{0909DBEC-6F46-4DA0-8407-A872D7F547BC}" srcOrd="0" destOrd="0" presId="urn:microsoft.com/office/officeart/2005/8/layout/hList1"/>
    <dgm:cxn modelId="{C03B25D9-743C-4915-97DB-27EC37FA7C67}" type="presOf" srcId="{1F9FE84D-5680-4519-8990-E7331ADD553B}" destId="{6BEBF987-0CF1-4627-AA46-91CC1FC3D054}" srcOrd="0" destOrd="0" presId="urn:microsoft.com/office/officeart/2005/8/layout/hList1"/>
    <dgm:cxn modelId="{FB5D2CDB-5719-4C47-8434-E4BBB065CB85}" srcId="{61AC123A-D9A5-49B7-A10F-E4A2F601ABAC}" destId="{0D8F08E6-E7AA-45B8-B3CE-AD67EA96161B}" srcOrd="1" destOrd="0" parTransId="{E4FB8A7A-126D-43CC-96A5-51DF258E17C0}" sibTransId="{5D81A367-1077-4C1C-9EBF-66AF1362B9D2}"/>
    <dgm:cxn modelId="{6535D5E4-DA60-47F5-912B-661CBA915632}" srcId="{61AC123A-D9A5-49B7-A10F-E4A2F601ABAC}" destId="{C5D7F0C0-4267-4B11-8769-26FFD38F418A}" srcOrd="2" destOrd="0" parTransId="{F73FE432-1236-4907-85A2-B82890CB5DE1}" sibTransId="{1019B000-1D97-4F94-B542-45C1A4B1F63B}"/>
    <dgm:cxn modelId="{F83DFBEE-9A7A-40E4-AB47-FDE902BADE01}" type="presOf" srcId="{4C457408-BDA5-44C8-9EEB-2AF74732CBB7}" destId="{78A11B90-53EA-4716-8FB3-8333241EC307}" srcOrd="0" destOrd="0" presId="urn:microsoft.com/office/officeart/2005/8/layout/hList1"/>
    <dgm:cxn modelId="{C6B41620-B9DF-4F11-B1C4-A1CF1C77775E}" type="presParOf" srcId="{78A11B90-53EA-4716-8FB3-8333241EC307}" destId="{D546FA6E-3387-4E03-AEA2-5188E64888A6}" srcOrd="0" destOrd="0" presId="urn:microsoft.com/office/officeart/2005/8/layout/hList1"/>
    <dgm:cxn modelId="{E2B11481-38CA-4364-8699-1B4CED8DCC8A}" type="presParOf" srcId="{D546FA6E-3387-4E03-AEA2-5188E64888A6}" destId="{0909DBEC-6F46-4DA0-8407-A872D7F547BC}" srcOrd="0" destOrd="0" presId="urn:microsoft.com/office/officeart/2005/8/layout/hList1"/>
    <dgm:cxn modelId="{80EF55C6-915D-4069-8904-AA53E5479D90}" type="presParOf" srcId="{D546FA6E-3387-4E03-AEA2-5188E64888A6}" destId="{6BEBF987-0CF1-4627-AA46-91CC1FC3D0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9979BF-F5E4-4150-950C-A943876C2BF1}">
      <dsp:nvSpPr>
        <dsp:cNvPr id="0" name=""/>
        <dsp:cNvSpPr/>
      </dsp:nvSpPr>
      <dsp:spPr>
        <a:xfrm>
          <a:off x="235058" y="492"/>
          <a:ext cx="1799507" cy="1079704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+mj-lt"/>
            </a:rPr>
            <a:t>Professor Sue Latter</a:t>
          </a:r>
        </a:p>
      </dsp:txBody>
      <dsp:txXfrm>
        <a:off x="235058" y="492"/>
        <a:ext cx="1799507" cy="1079704"/>
      </dsp:txXfrm>
    </dsp:sp>
    <dsp:sp modelId="{46B70451-B467-4A68-9CC7-4006D5A604A0}">
      <dsp:nvSpPr>
        <dsp:cNvPr id="0" name=""/>
        <dsp:cNvSpPr/>
      </dsp:nvSpPr>
      <dsp:spPr>
        <a:xfrm>
          <a:off x="2214516" y="492"/>
          <a:ext cx="1799507" cy="1079704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+mj-lt"/>
            </a:rPr>
            <a:t>Professor Alison Richardson</a:t>
          </a:r>
        </a:p>
      </dsp:txBody>
      <dsp:txXfrm>
        <a:off x="2214516" y="492"/>
        <a:ext cx="1799507" cy="1079704"/>
      </dsp:txXfrm>
    </dsp:sp>
    <dsp:sp modelId="{03C0497A-909D-44B7-91FB-B023A3AB819A}">
      <dsp:nvSpPr>
        <dsp:cNvPr id="0" name=""/>
        <dsp:cNvSpPr/>
      </dsp:nvSpPr>
      <dsp:spPr>
        <a:xfrm>
          <a:off x="4193975" y="492"/>
          <a:ext cx="1799507" cy="1079704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+mj-lt"/>
            </a:rPr>
            <a:t>Professor Mike Bennett</a:t>
          </a:r>
        </a:p>
      </dsp:txBody>
      <dsp:txXfrm>
        <a:off x="4193975" y="492"/>
        <a:ext cx="1799507" cy="1079704"/>
      </dsp:txXfrm>
    </dsp:sp>
    <dsp:sp modelId="{DE175825-673B-4B9C-9794-0784B05A354B}">
      <dsp:nvSpPr>
        <dsp:cNvPr id="0" name=""/>
        <dsp:cNvSpPr/>
      </dsp:nvSpPr>
      <dsp:spPr>
        <a:xfrm>
          <a:off x="6173433" y="492"/>
          <a:ext cx="1799507" cy="1079704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+mj-lt"/>
            </a:rPr>
            <a:t>Dr Natasha Campling</a:t>
          </a:r>
        </a:p>
      </dsp:txBody>
      <dsp:txXfrm>
        <a:off x="6173433" y="492"/>
        <a:ext cx="1799507" cy="1079704"/>
      </dsp:txXfrm>
    </dsp:sp>
    <dsp:sp modelId="{B8F21BEF-32A8-4F84-A65E-0CB6BAE23D73}">
      <dsp:nvSpPr>
        <dsp:cNvPr id="0" name=""/>
        <dsp:cNvSpPr/>
      </dsp:nvSpPr>
      <dsp:spPr>
        <a:xfrm>
          <a:off x="235058" y="1260147"/>
          <a:ext cx="1799507" cy="1079704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+mj-lt"/>
            </a:rPr>
            <a:t>Professor Miriam Santer</a:t>
          </a:r>
        </a:p>
      </dsp:txBody>
      <dsp:txXfrm>
        <a:off x="235058" y="1260147"/>
        <a:ext cx="1799507" cy="1079704"/>
      </dsp:txXfrm>
    </dsp:sp>
    <dsp:sp modelId="{D7BCD920-01C2-4B01-B513-33ABCEA71F62}">
      <dsp:nvSpPr>
        <dsp:cNvPr id="0" name=""/>
        <dsp:cNvSpPr/>
      </dsp:nvSpPr>
      <dsp:spPr>
        <a:xfrm>
          <a:off x="2214516" y="1260147"/>
          <a:ext cx="1799507" cy="1079704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+mj-lt"/>
            </a:rPr>
            <a:t>Dr David Meads</a:t>
          </a:r>
        </a:p>
      </dsp:txBody>
      <dsp:txXfrm>
        <a:off x="2214516" y="1260147"/>
        <a:ext cx="1799507" cy="1079704"/>
      </dsp:txXfrm>
    </dsp:sp>
    <dsp:sp modelId="{1D89B853-28F8-474B-A33F-6680F4C453FB}">
      <dsp:nvSpPr>
        <dsp:cNvPr id="0" name=""/>
        <dsp:cNvSpPr/>
      </dsp:nvSpPr>
      <dsp:spPr>
        <a:xfrm>
          <a:off x="4193975" y="1260147"/>
          <a:ext cx="1799507" cy="1079704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+mj-lt"/>
            </a:rPr>
            <a:t>Dr Sean Ewings</a:t>
          </a:r>
        </a:p>
      </dsp:txBody>
      <dsp:txXfrm>
        <a:off x="4193975" y="1260147"/>
        <a:ext cx="1799507" cy="1079704"/>
      </dsp:txXfrm>
    </dsp:sp>
    <dsp:sp modelId="{246B941E-992B-4830-9179-87F4BEDE0BC1}">
      <dsp:nvSpPr>
        <dsp:cNvPr id="0" name=""/>
        <dsp:cNvSpPr/>
      </dsp:nvSpPr>
      <dsp:spPr>
        <a:xfrm>
          <a:off x="6173433" y="1260147"/>
          <a:ext cx="1799507" cy="1079704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+mj-lt"/>
            </a:rPr>
            <a:t>Professor Liz Breen</a:t>
          </a:r>
        </a:p>
      </dsp:txBody>
      <dsp:txXfrm>
        <a:off x="6173433" y="1260147"/>
        <a:ext cx="1799507" cy="1079704"/>
      </dsp:txXfrm>
    </dsp:sp>
    <dsp:sp modelId="{92DAB8CC-D585-48AE-ACE0-F962F5F32EC2}">
      <dsp:nvSpPr>
        <dsp:cNvPr id="0" name=""/>
        <dsp:cNvSpPr/>
      </dsp:nvSpPr>
      <dsp:spPr>
        <a:xfrm>
          <a:off x="2214516" y="2519803"/>
          <a:ext cx="1799507" cy="1079704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+mj-lt"/>
            </a:rPr>
            <a:t>Lesley Roberts</a:t>
          </a:r>
        </a:p>
      </dsp:txBody>
      <dsp:txXfrm>
        <a:off x="2214516" y="2519803"/>
        <a:ext cx="1799507" cy="1079704"/>
      </dsp:txXfrm>
    </dsp:sp>
    <dsp:sp modelId="{6393E987-E06D-41DA-BCFF-DAD5F6D05357}">
      <dsp:nvSpPr>
        <dsp:cNvPr id="0" name=""/>
        <dsp:cNvSpPr/>
      </dsp:nvSpPr>
      <dsp:spPr>
        <a:xfrm>
          <a:off x="4193975" y="2519803"/>
          <a:ext cx="1799507" cy="1079704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+mj-lt"/>
            </a:rPr>
            <a:t>Jakki Birtwistle</a:t>
          </a:r>
        </a:p>
      </dsp:txBody>
      <dsp:txXfrm>
        <a:off x="4193975" y="2519803"/>
        <a:ext cx="1799507" cy="107970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9DBEC-6F46-4DA0-8407-A872D7F547BC}">
      <dsp:nvSpPr>
        <dsp:cNvPr id="0" name=""/>
        <dsp:cNvSpPr/>
      </dsp:nvSpPr>
      <dsp:spPr>
        <a:xfrm>
          <a:off x="0" y="0"/>
          <a:ext cx="8507288" cy="54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latin typeface="+mj-lt"/>
            </a:rPr>
            <a:t>CNS Prescribers</a:t>
          </a:r>
          <a:endParaRPr lang="en-US" sz="1800" kern="1200" dirty="0">
            <a:latin typeface="+mj-lt"/>
          </a:endParaRPr>
        </a:p>
      </dsp:txBody>
      <dsp:txXfrm>
        <a:off x="0" y="0"/>
        <a:ext cx="8507288" cy="547200"/>
      </dsp:txXfrm>
    </dsp:sp>
    <dsp:sp modelId="{6BEBF987-0CF1-4627-AA46-91CC1FC3D054}">
      <dsp:nvSpPr>
        <dsp:cNvPr id="0" name=""/>
        <dsp:cNvSpPr/>
      </dsp:nvSpPr>
      <dsp:spPr>
        <a:xfrm>
          <a:off x="0" y="569889"/>
          <a:ext cx="8507288" cy="83448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2000" kern="1200" dirty="0">
              <a:solidFill>
                <a:schemeClr val="tx1"/>
              </a:solidFill>
              <a:latin typeface="+mj-lt"/>
            </a:rPr>
            <a:t>Each CNS took a lead role as point of contact and systems co-ordinator to facilitate access</a:t>
          </a:r>
          <a:endParaRPr lang="en-US" sz="2000" kern="1200" dirty="0">
            <a:latin typeface="+mj-lt"/>
          </a:endParaRPr>
        </a:p>
      </dsp:txBody>
      <dsp:txXfrm>
        <a:off x="0" y="569889"/>
        <a:ext cx="8507288" cy="83448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9DBEC-6F46-4DA0-8407-A872D7F547BC}">
      <dsp:nvSpPr>
        <dsp:cNvPr id="0" name=""/>
        <dsp:cNvSpPr/>
      </dsp:nvSpPr>
      <dsp:spPr>
        <a:xfrm>
          <a:off x="4048" y="-220711"/>
          <a:ext cx="8283167" cy="4414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+mj-lt"/>
            </a:rPr>
            <a:t>CNS Prescribers</a:t>
          </a:r>
          <a:endParaRPr lang="en-US" sz="2000" kern="1200" dirty="0">
            <a:latin typeface="+mj-lt"/>
          </a:endParaRPr>
        </a:p>
      </dsp:txBody>
      <dsp:txXfrm>
        <a:off x="4048" y="-220711"/>
        <a:ext cx="8283167" cy="441422"/>
      </dsp:txXfrm>
    </dsp:sp>
    <dsp:sp modelId="{6BEBF987-0CF1-4627-AA46-91CC1FC3D054}">
      <dsp:nvSpPr>
        <dsp:cNvPr id="0" name=""/>
        <dsp:cNvSpPr/>
      </dsp:nvSpPr>
      <dsp:spPr>
        <a:xfrm>
          <a:off x="4048" y="220711"/>
          <a:ext cx="8283167" cy="276960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r>
            <a:rPr lang="en-GB" sz="2200" i="1" kern="1200" dirty="0">
              <a:latin typeface="+mj-lt"/>
            </a:rPr>
            <a:t>“…It hasn’t been straight forward but it’s like childbirth you forget the pain and now we’re onto an equilibrium…  Now we’ve got the CNS we can access it [medicines] more quickly and more directly…” </a:t>
          </a:r>
          <a:r>
            <a:rPr lang="en-GB" sz="2200" i="1" kern="1200" dirty="0">
              <a:solidFill>
                <a:schemeClr val="tx1"/>
              </a:solidFill>
              <a:latin typeface="+mj-lt"/>
            </a:rPr>
            <a:t>(</a:t>
          </a:r>
          <a:r>
            <a:rPr lang="en-GB" sz="2200" kern="1200" dirty="0">
              <a:solidFill>
                <a:schemeClr val="tx1"/>
              </a:solidFill>
              <a:latin typeface="+mj-lt"/>
            </a:rPr>
            <a:t>Carer06)</a:t>
          </a:r>
          <a:endParaRPr lang="en-US" sz="2200" kern="1200" dirty="0">
            <a:latin typeface="+mj-lt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en-US" sz="2200" kern="1200" dirty="0">
            <a:latin typeface="+mj-lt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2200" kern="1200" dirty="0">
              <a:solidFill>
                <a:schemeClr val="tx1"/>
              </a:solidFill>
              <a:latin typeface="+mj-lt"/>
            </a:rPr>
            <a:t>Prescriber authority</a:t>
          </a:r>
          <a:endParaRPr lang="en-US" sz="2200" kern="1200" dirty="0">
            <a:latin typeface="+mj-lt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2200" kern="1200" dirty="0">
              <a:solidFill>
                <a:schemeClr val="tx1"/>
              </a:solidFill>
              <a:latin typeface="+mj-lt"/>
            </a:rPr>
            <a:t>Specialist palliative and end of life care knowledge</a:t>
          </a:r>
          <a:endParaRPr lang="en-US" sz="2200" kern="1200" dirty="0">
            <a:latin typeface="+mj-lt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2200" kern="1200" dirty="0">
              <a:solidFill>
                <a:schemeClr val="tx1"/>
              </a:solidFill>
              <a:latin typeface="+mj-lt"/>
            </a:rPr>
            <a:t>Knowledge of local services</a:t>
          </a:r>
          <a:endParaRPr lang="en-US" sz="2200" kern="1200" dirty="0">
            <a:latin typeface="+mj-lt"/>
          </a:endParaRPr>
        </a:p>
      </dsp:txBody>
      <dsp:txXfrm>
        <a:off x="4048" y="220711"/>
        <a:ext cx="8283167" cy="27696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9DBEC-6F46-4DA0-8407-A872D7F547BC}">
      <dsp:nvSpPr>
        <dsp:cNvPr id="0" name=""/>
        <dsp:cNvSpPr/>
      </dsp:nvSpPr>
      <dsp:spPr>
        <a:xfrm>
          <a:off x="0" y="0"/>
          <a:ext cx="8507288" cy="9091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+mj-lt"/>
            </a:rPr>
            <a:t>24/7 Telephone Support Line</a:t>
          </a:r>
          <a:endParaRPr lang="en-US" sz="2000" kern="1200" dirty="0">
            <a:latin typeface="+mj-lt"/>
          </a:endParaRPr>
        </a:p>
      </dsp:txBody>
      <dsp:txXfrm>
        <a:off x="0" y="0"/>
        <a:ext cx="8507288" cy="909173"/>
      </dsp:txXfrm>
    </dsp:sp>
    <dsp:sp modelId="{6BEBF987-0CF1-4627-AA46-91CC1FC3D054}">
      <dsp:nvSpPr>
        <dsp:cNvPr id="0" name=""/>
        <dsp:cNvSpPr/>
      </dsp:nvSpPr>
      <dsp:spPr>
        <a:xfrm>
          <a:off x="0" y="952188"/>
          <a:ext cx="8507288" cy="133659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r>
            <a:rPr lang="en-GB" sz="2200" kern="1200" dirty="0">
              <a:latin typeface="+mj-lt"/>
            </a:rPr>
            <a:t>“</a:t>
          </a:r>
          <a:r>
            <a:rPr lang="en-GB" sz="2200" i="1" kern="1200" dirty="0">
              <a:latin typeface="+mj-lt"/>
            </a:rPr>
            <a:t>…You don’t have to go through the rigmarole of explaining everything. They’ve got your records there; they can see clearly what’s going on … what you are talking about… that you’ve got terminal cancer...” </a:t>
          </a:r>
          <a:r>
            <a:rPr lang="en-GB" sz="2200" kern="1200" dirty="0">
              <a:solidFill>
                <a:schemeClr val="tx1"/>
              </a:solidFill>
              <a:latin typeface="+mj-lt"/>
            </a:rPr>
            <a:t>(Patient01)</a:t>
          </a:r>
          <a:endParaRPr lang="en-US" sz="2200" kern="1200" dirty="0">
            <a:latin typeface="+mj-lt"/>
          </a:endParaRPr>
        </a:p>
      </dsp:txBody>
      <dsp:txXfrm>
        <a:off x="0" y="952188"/>
        <a:ext cx="8507288" cy="133659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9DBEC-6F46-4DA0-8407-A872D7F547BC}">
      <dsp:nvSpPr>
        <dsp:cNvPr id="0" name=""/>
        <dsp:cNvSpPr/>
      </dsp:nvSpPr>
      <dsp:spPr>
        <a:xfrm>
          <a:off x="0" y="20833"/>
          <a:ext cx="8507288" cy="9297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+mj-lt"/>
            </a:rPr>
            <a:t>CNS Prescribers</a:t>
          </a:r>
          <a:endParaRPr lang="en-US" sz="2000" kern="1200" dirty="0">
            <a:latin typeface="+mj-lt"/>
          </a:endParaRPr>
        </a:p>
      </dsp:txBody>
      <dsp:txXfrm>
        <a:off x="0" y="20833"/>
        <a:ext cx="8507288" cy="929740"/>
      </dsp:txXfrm>
    </dsp:sp>
    <dsp:sp modelId="{6BEBF987-0CF1-4627-AA46-91CC1FC3D054}">
      <dsp:nvSpPr>
        <dsp:cNvPr id="0" name=""/>
        <dsp:cNvSpPr/>
      </dsp:nvSpPr>
      <dsp:spPr>
        <a:xfrm>
          <a:off x="0" y="892185"/>
          <a:ext cx="8507288" cy="112403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2200" kern="1200" dirty="0">
              <a:solidFill>
                <a:schemeClr val="tx1"/>
              </a:solidFill>
              <a:latin typeface="+mj-lt"/>
            </a:rPr>
            <a:t>Lack of access to shared records</a:t>
          </a:r>
          <a:endParaRPr lang="en-US" sz="2200" kern="1200" dirty="0">
            <a:latin typeface="+mj-lt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2200" kern="1200" dirty="0">
              <a:latin typeface="+mj-lt"/>
            </a:rPr>
            <a:t>No access to electronic prescribing systems</a:t>
          </a:r>
        </a:p>
      </dsp:txBody>
      <dsp:txXfrm>
        <a:off x="0" y="892185"/>
        <a:ext cx="8507288" cy="112403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9DBEC-6F46-4DA0-8407-A872D7F547BC}">
      <dsp:nvSpPr>
        <dsp:cNvPr id="0" name=""/>
        <dsp:cNvSpPr/>
      </dsp:nvSpPr>
      <dsp:spPr>
        <a:xfrm>
          <a:off x="4048" y="-208410"/>
          <a:ext cx="8283167" cy="4414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+mj-lt"/>
            </a:rPr>
            <a:t>CNS Prescribers</a:t>
          </a:r>
          <a:endParaRPr lang="en-US" sz="2000" kern="1200" dirty="0">
            <a:latin typeface="+mj-lt"/>
          </a:endParaRPr>
        </a:p>
      </dsp:txBody>
      <dsp:txXfrm>
        <a:off x="4048" y="-208410"/>
        <a:ext cx="8283167" cy="441422"/>
      </dsp:txXfrm>
    </dsp:sp>
    <dsp:sp modelId="{6BEBF987-0CF1-4627-AA46-91CC1FC3D054}">
      <dsp:nvSpPr>
        <dsp:cNvPr id="0" name=""/>
        <dsp:cNvSpPr/>
      </dsp:nvSpPr>
      <dsp:spPr>
        <a:xfrm>
          <a:off x="4048" y="233011"/>
          <a:ext cx="8283167" cy="2745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2200" kern="1200" dirty="0">
              <a:solidFill>
                <a:schemeClr val="tx1"/>
              </a:solidFill>
              <a:latin typeface="+mj-lt"/>
            </a:rPr>
            <a:t>CNSs only prescribed when speedier than a GP script</a:t>
          </a:r>
          <a:endParaRPr lang="en-US" sz="2200" kern="1200" dirty="0">
            <a:latin typeface="+mj-lt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2200" kern="1200" dirty="0">
              <a:solidFill>
                <a:schemeClr val="tx1"/>
              </a:solidFill>
              <a:latin typeface="+mj-lt"/>
            </a:rPr>
            <a:t>So, patients benefitted most from CNS prescribing when unable to access medicines because of:</a:t>
          </a:r>
          <a:endParaRPr lang="en-US" sz="2200" kern="1200" dirty="0">
            <a:latin typeface="+mj-lt"/>
          </a:endParaRPr>
        </a:p>
        <a:p>
          <a:pPr marL="457200" lvl="2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2200" kern="1200" dirty="0">
              <a:solidFill>
                <a:schemeClr val="tx1"/>
              </a:solidFill>
              <a:latin typeface="+mj-lt"/>
            </a:rPr>
            <a:t>L</a:t>
          </a:r>
          <a:r>
            <a:rPr lang="en-US" sz="2200" kern="1200" dirty="0">
              <a:latin typeface="+mj-lt"/>
            </a:rPr>
            <a:t>imitations in nominated pharmacy stocks (and when medications written on separate scripts would help obtain supplies)</a:t>
          </a:r>
        </a:p>
        <a:p>
          <a:pPr marL="457200" lvl="2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2200" kern="1200" dirty="0">
              <a:latin typeface="+mj-lt"/>
            </a:rPr>
            <a:t>GP difficult to access e.g., late in the day or at the end of the week</a:t>
          </a:r>
        </a:p>
      </dsp:txBody>
      <dsp:txXfrm>
        <a:off x="4048" y="233011"/>
        <a:ext cx="8283167" cy="274500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62B9C-334B-48F4-90C3-B7568D1DC2BF}">
      <dsp:nvSpPr>
        <dsp:cNvPr id="0" name=""/>
        <dsp:cNvSpPr/>
      </dsp:nvSpPr>
      <dsp:spPr>
        <a:xfrm>
          <a:off x="604610" y="1217"/>
          <a:ext cx="3607502" cy="2164501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+mj-lt"/>
            </a:rPr>
            <a:t>Greater numbers of nurses must be trained and supported to prescribe medicines in this context</a:t>
          </a:r>
          <a:endParaRPr lang="en-US" sz="2400" kern="1200" dirty="0">
            <a:latin typeface="+mj-lt"/>
          </a:endParaRPr>
        </a:p>
      </dsp:txBody>
      <dsp:txXfrm>
        <a:off x="604610" y="1217"/>
        <a:ext cx="3607502" cy="2164501"/>
      </dsp:txXfrm>
    </dsp:sp>
    <dsp:sp modelId="{708837D9-B1A6-4320-A56D-F4E00301C7BA}">
      <dsp:nvSpPr>
        <dsp:cNvPr id="0" name=""/>
        <dsp:cNvSpPr/>
      </dsp:nvSpPr>
      <dsp:spPr>
        <a:xfrm>
          <a:off x="4572863" y="1217"/>
          <a:ext cx="3607502" cy="2164501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+mj-lt"/>
            </a:rPr>
            <a:t>An HCP named coordinator may be helpful </a:t>
          </a:r>
          <a:endParaRPr lang="en-US" sz="2400" kern="1200" dirty="0">
            <a:latin typeface="+mj-lt"/>
          </a:endParaRPr>
        </a:p>
      </dsp:txBody>
      <dsp:txXfrm>
        <a:off x="4572863" y="1217"/>
        <a:ext cx="3607502" cy="2164501"/>
      </dsp:txXfrm>
    </dsp:sp>
    <dsp:sp modelId="{9A1A63EA-4D88-44C9-A0F0-21614B74AB7A}">
      <dsp:nvSpPr>
        <dsp:cNvPr id="0" name=""/>
        <dsp:cNvSpPr/>
      </dsp:nvSpPr>
      <dsp:spPr>
        <a:xfrm>
          <a:off x="604610" y="2526469"/>
          <a:ext cx="3607502" cy="2164501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+mj-lt"/>
            </a:rPr>
            <a:t>Shared access to patient records across healthcare professional groups is needed</a:t>
          </a:r>
          <a:endParaRPr lang="en-US" sz="2400" kern="1200" dirty="0">
            <a:latin typeface="+mj-lt"/>
          </a:endParaRPr>
        </a:p>
      </dsp:txBody>
      <dsp:txXfrm>
        <a:off x="604610" y="2526469"/>
        <a:ext cx="3607502" cy="2164501"/>
      </dsp:txXfrm>
    </dsp:sp>
    <dsp:sp modelId="{5B882A24-6B1F-42ED-82E6-27AE033A9897}">
      <dsp:nvSpPr>
        <dsp:cNvPr id="0" name=""/>
        <dsp:cNvSpPr/>
      </dsp:nvSpPr>
      <dsp:spPr>
        <a:xfrm>
          <a:off x="4572863" y="2526469"/>
          <a:ext cx="3607502" cy="2164501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+mj-lt"/>
            </a:rPr>
            <a:t>Community pharmacy stock needs to be more reliable and evenly distributed</a:t>
          </a:r>
          <a:endParaRPr lang="en-US" sz="2400" kern="1200" dirty="0">
            <a:latin typeface="+mj-lt"/>
          </a:endParaRPr>
        </a:p>
      </dsp:txBody>
      <dsp:txXfrm>
        <a:off x="4572863" y="2526469"/>
        <a:ext cx="3607502" cy="21645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00936-6123-4A3F-9D42-0E9A3B5FD91E}">
      <dsp:nvSpPr>
        <dsp:cNvPr id="0" name=""/>
        <dsp:cNvSpPr/>
      </dsp:nvSpPr>
      <dsp:spPr>
        <a:xfrm>
          <a:off x="0" y="495"/>
          <a:ext cx="830280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706EF0B-B208-45FF-BCF1-A2C4A5C0E46B}">
      <dsp:nvSpPr>
        <dsp:cNvPr id="0" name=""/>
        <dsp:cNvSpPr/>
      </dsp:nvSpPr>
      <dsp:spPr>
        <a:xfrm>
          <a:off x="0" y="495"/>
          <a:ext cx="8302806" cy="8118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+mj-lt"/>
            </a:rPr>
            <a:t>Campling</a:t>
          </a:r>
          <a:r>
            <a:rPr lang="en-US" sz="2000" kern="1200" dirty="0">
              <a:latin typeface="+mj-lt"/>
            </a:rPr>
            <a:t> et al 2017: suggestions that obtaining medicines may be time-consuming and challenging for patients and </a:t>
          </a:r>
          <a:r>
            <a:rPr lang="en-US" sz="2000" kern="1200" dirty="0" err="1">
              <a:latin typeface="+mj-lt"/>
            </a:rPr>
            <a:t>carers</a:t>
          </a:r>
          <a:endParaRPr lang="en-US" sz="2000" kern="1200" dirty="0">
            <a:latin typeface="+mj-lt"/>
          </a:endParaRPr>
        </a:p>
      </dsp:txBody>
      <dsp:txXfrm>
        <a:off x="0" y="495"/>
        <a:ext cx="8302806" cy="811819"/>
      </dsp:txXfrm>
    </dsp:sp>
    <dsp:sp modelId="{5FA8575B-D03C-4374-9D76-12BA434EC1AB}">
      <dsp:nvSpPr>
        <dsp:cNvPr id="0" name=""/>
        <dsp:cNvSpPr/>
      </dsp:nvSpPr>
      <dsp:spPr>
        <a:xfrm>
          <a:off x="0" y="812315"/>
          <a:ext cx="830280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8B2CC75-3EFD-4AE1-ABAE-0FE890CF9A0E}">
      <dsp:nvSpPr>
        <dsp:cNvPr id="0" name=""/>
        <dsp:cNvSpPr/>
      </dsp:nvSpPr>
      <dsp:spPr>
        <a:xfrm>
          <a:off x="0" y="812315"/>
          <a:ext cx="8302806" cy="8118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j-lt"/>
            </a:rPr>
            <a:t>Information and support needs for a medication management role are often unmet (Payne et al 2015; Wilson et al 2018)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+mj-lt"/>
          </a:endParaRPr>
        </a:p>
      </dsp:txBody>
      <dsp:txXfrm>
        <a:off x="0" y="812315"/>
        <a:ext cx="8302806" cy="811819"/>
      </dsp:txXfrm>
    </dsp:sp>
    <dsp:sp modelId="{1935571B-5CD7-49CC-96FB-A24394C5C5AA}">
      <dsp:nvSpPr>
        <dsp:cNvPr id="0" name=""/>
        <dsp:cNvSpPr/>
      </dsp:nvSpPr>
      <dsp:spPr>
        <a:xfrm>
          <a:off x="0" y="1635833"/>
          <a:ext cx="830280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21131BF-6429-469D-813F-F6DC9C02784A}">
      <dsp:nvSpPr>
        <dsp:cNvPr id="0" name=""/>
        <dsp:cNvSpPr/>
      </dsp:nvSpPr>
      <dsp:spPr>
        <a:xfrm>
          <a:off x="0" y="1624135"/>
          <a:ext cx="8302806" cy="8118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j-lt"/>
            </a:rPr>
            <a:t>Accessing medicines out-of-hours can be difficult (Kuruvilla et al 2018)</a:t>
          </a:r>
        </a:p>
      </dsp:txBody>
      <dsp:txXfrm>
        <a:off x="0" y="1624135"/>
        <a:ext cx="8302806" cy="811819"/>
      </dsp:txXfrm>
    </dsp:sp>
    <dsp:sp modelId="{AC4C7705-A718-473B-9B09-C052FA3DB1A8}">
      <dsp:nvSpPr>
        <dsp:cNvPr id="0" name=""/>
        <dsp:cNvSpPr/>
      </dsp:nvSpPr>
      <dsp:spPr>
        <a:xfrm>
          <a:off x="0" y="2134055"/>
          <a:ext cx="830280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F0BC8FE-A434-4F86-BF92-0A25B00A8A4B}">
      <dsp:nvSpPr>
        <dsp:cNvPr id="0" name=""/>
        <dsp:cNvSpPr/>
      </dsp:nvSpPr>
      <dsp:spPr>
        <a:xfrm>
          <a:off x="0" y="2278072"/>
          <a:ext cx="8302806" cy="8118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j-lt"/>
            </a:rPr>
            <a:t>More than half of out-of-hours community palliative care patient safety incidents were medication-related; including timely access, timely advice and inefficient communication (Williams et al 2019)</a:t>
          </a:r>
        </a:p>
      </dsp:txBody>
      <dsp:txXfrm>
        <a:off x="0" y="2278072"/>
        <a:ext cx="8302806" cy="811819"/>
      </dsp:txXfrm>
    </dsp:sp>
    <dsp:sp modelId="{EFA528A9-0230-4D54-B1E1-5E9393D194F7}">
      <dsp:nvSpPr>
        <dsp:cNvPr id="0" name=""/>
        <dsp:cNvSpPr/>
      </dsp:nvSpPr>
      <dsp:spPr>
        <a:xfrm>
          <a:off x="0" y="3247774"/>
          <a:ext cx="830280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56616E4-38E2-4AE3-BAB5-4A6E153D27CC}">
      <dsp:nvSpPr>
        <dsp:cNvPr id="0" name=""/>
        <dsp:cNvSpPr/>
      </dsp:nvSpPr>
      <dsp:spPr>
        <a:xfrm>
          <a:off x="0" y="3247774"/>
          <a:ext cx="8302806" cy="8118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+mj-lt"/>
            </a:rPr>
            <a:t>Variety of </a:t>
          </a:r>
          <a:r>
            <a:rPr lang="en-GB" sz="2000" kern="1200" dirty="0" err="1">
              <a:latin typeface="+mj-lt"/>
            </a:rPr>
            <a:t>PEoLC</a:t>
          </a:r>
          <a:r>
            <a:rPr lang="en-GB" sz="2000" kern="1200" dirty="0">
              <a:latin typeface="+mj-lt"/>
            </a:rPr>
            <a:t> delivery models; innovations in service delivery: impact on access unevaluated</a:t>
          </a:r>
          <a:endParaRPr lang="en-US" sz="2000" kern="1200" dirty="0">
            <a:latin typeface="+mj-lt"/>
          </a:endParaRPr>
        </a:p>
      </dsp:txBody>
      <dsp:txXfrm>
        <a:off x="0" y="3247774"/>
        <a:ext cx="8302806" cy="8118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206CE-FA55-47AA-A941-B9E661EFF271}">
      <dsp:nvSpPr>
        <dsp:cNvPr id="0" name=""/>
        <dsp:cNvSpPr/>
      </dsp:nvSpPr>
      <dsp:spPr>
        <a:xfrm>
          <a:off x="-214054" y="409023"/>
          <a:ext cx="7859216" cy="159185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73CC81-40E3-4C1E-9C48-2A23C8E5B976}">
      <dsp:nvSpPr>
        <dsp:cNvPr id="0" name=""/>
        <dsp:cNvSpPr/>
      </dsp:nvSpPr>
      <dsp:spPr>
        <a:xfrm>
          <a:off x="267481" y="767190"/>
          <a:ext cx="877014" cy="87551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5ACC99-F0E1-49C8-9B41-A51AE6C49DB8}">
      <dsp:nvSpPr>
        <dsp:cNvPr id="0" name=""/>
        <dsp:cNvSpPr/>
      </dsp:nvSpPr>
      <dsp:spPr>
        <a:xfrm>
          <a:off x="1224152" y="432042"/>
          <a:ext cx="6268565" cy="1593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594" tIns="168594" rIns="168594" bIns="168594" numCol="1" spcCol="1270" anchor="ctr" anchorCtr="0">
          <a:noAutofit/>
        </a:bodyPr>
        <a:lstStyle/>
        <a:p>
          <a:pPr marL="0" lvl="0" indent="0" algn="just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+mj-lt"/>
            </a:rPr>
            <a:t>To provide an evaluation of patient and carer access to medicines at end-of-life within the context of models of service delivery</a:t>
          </a:r>
          <a:endParaRPr lang="en-US" sz="2000" kern="1200" dirty="0">
            <a:latin typeface="+mj-lt"/>
          </a:endParaRPr>
        </a:p>
      </dsp:txBody>
      <dsp:txXfrm>
        <a:off x="1224152" y="432042"/>
        <a:ext cx="6268565" cy="1593014"/>
      </dsp:txXfrm>
    </dsp:sp>
    <dsp:sp modelId="{E69C8594-B209-488E-80C3-996BE39AA1D8}">
      <dsp:nvSpPr>
        <dsp:cNvPr id="0" name=""/>
        <dsp:cNvSpPr/>
      </dsp:nvSpPr>
      <dsp:spPr>
        <a:xfrm>
          <a:off x="-214054" y="2515094"/>
          <a:ext cx="7859216" cy="159185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DBA65A-18C1-4162-BC23-BCC187D388D7}">
      <dsp:nvSpPr>
        <dsp:cNvPr id="0" name=""/>
        <dsp:cNvSpPr/>
      </dsp:nvSpPr>
      <dsp:spPr>
        <a:xfrm>
          <a:off x="267481" y="2873262"/>
          <a:ext cx="877014" cy="87551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FA979A-A817-4D2F-A291-F9818DA2BF93}">
      <dsp:nvSpPr>
        <dsp:cNvPr id="0" name=""/>
        <dsp:cNvSpPr/>
      </dsp:nvSpPr>
      <dsp:spPr>
        <a:xfrm>
          <a:off x="1152145" y="2352471"/>
          <a:ext cx="6908794" cy="1919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594" tIns="168594" rIns="168594" bIns="16859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j-lt"/>
            </a:rPr>
            <a:t>We defined ‘</a:t>
          </a:r>
          <a:r>
            <a:rPr lang="en-US" sz="2000" i="1" kern="1200" dirty="0">
              <a:latin typeface="+mj-lt"/>
            </a:rPr>
            <a:t>access</a:t>
          </a:r>
          <a:r>
            <a:rPr lang="en-US" sz="2000" kern="1200" dirty="0">
              <a:latin typeface="+mj-lt"/>
            </a:rPr>
            <a:t>’ as: 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j-lt"/>
            </a:rPr>
            <a:t>Patient and/or </a:t>
          </a:r>
          <a:r>
            <a:rPr lang="en-US" sz="2000" kern="1200" dirty="0" err="1">
              <a:latin typeface="+mj-lt"/>
            </a:rPr>
            <a:t>carer</a:t>
          </a:r>
          <a:r>
            <a:rPr lang="en-US" sz="2000" kern="1200" dirty="0">
              <a:latin typeface="+mj-lt"/>
            </a:rPr>
            <a:t> ability to obtain medicines from a prescriber and dispenser together with any information and skills about medicines given at that point</a:t>
          </a:r>
        </a:p>
      </dsp:txBody>
      <dsp:txXfrm>
        <a:off x="1152145" y="2352471"/>
        <a:ext cx="6908794" cy="19197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721965-4E61-4DCF-9CF0-B35911AA4729}">
      <dsp:nvSpPr>
        <dsp:cNvPr id="0" name=""/>
        <dsp:cNvSpPr/>
      </dsp:nvSpPr>
      <dsp:spPr>
        <a:xfrm>
          <a:off x="0" y="2004"/>
          <a:ext cx="6336703" cy="1049915"/>
        </a:xfrm>
        <a:prstGeom prst="roundRect">
          <a:avLst/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j-lt"/>
            </a:rPr>
            <a:t>Relatively high levels between GP practice, GP OOH and community nurses</a:t>
          </a:r>
        </a:p>
      </dsp:txBody>
      <dsp:txXfrm>
        <a:off x="51253" y="53257"/>
        <a:ext cx="6234197" cy="947409"/>
      </dsp:txXfrm>
    </dsp:sp>
    <dsp:sp modelId="{3BEA8612-6BD2-4308-9A4A-C878C198923A}">
      <dsp:nvSpPr>
        <dsp:cNvPr id="0" name=""/>
        <dsp:cNvSpPr/>
      </dsp:nvSpPr>
      <dsp:spPr>
        <a:xfrm>
          <a:off x="0" y="1066277"/>
          <a:ext cx="6336703" cy="10499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j-lt"/>
            </a:rPr>
            <a:t>CNSs reported limited access</a:t>
          </a:r>
        </a:p>
      </dsp:txBody>
      <dsp:txXfrm>
        <a:off x="51253" y="1117530"/>
        <a:ext cx="6234197" cy="947409"/>
      </dsp:txXfrm>
    </dsp:sp>
    <dsp:sp modelId="{1EBAABFE-D56C-4C1A-B4C5-6B92CFB1C89A}">
      <dsp:nvSpPr>
        <dsp:cNvPr id="0" name=""/>
        <dsp:cNvSpPr/>
      </dsp:nvSpPr>
      <dsp:spPr>
        <a:xfrm>
          <a:off x="0" y="2130549"/>
          <a:ext cx="6336703" cy="10499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j-lt"/>
            </a:rPr>
            <a:t>Community pharmacists’ access largely confined to Summary Care Record</a:t>
          </a:r>
        </a:p>
      </dsp:txBody>
      <dsp:txXfrm>
        <a:off x="51253" y="2181802"/>
        <a:ext cx="6234197" cy="947409"/>
      </dsp:txXfrm>
    </dsp:sp>
    <dsp:sp modelId="{D4E7B3C0-8C4E-4779-B0DF-1A2EA4596941}">
      <dsp:nvSpPr>
        <dsp:cNvPr id="0" name=""/>
        <dsp:cNvSpPr/>
      </dsp:nvSpPr>
      <dsp:spPr>
        <a:xfrm>
          <a:off x="0" y="3194822"/>
          <a:ext cx="6336703" cy="10499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j-lt"/>
            </a:rPr>
            <a:t>All respondents: overall satisfaction with shared records to facilitate medicines access was low. 39% were either slightly or not at all satisfied</a:t>
          </a:r>
        </a:p>
      </dsp:txBody>
      <dsp:txXfrm>
        <a:off x="51253" y="3246075"/>
        <a:ext cx="6234197" cy="9474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4A0738-1AD4-4EC0-AEEE-47D2E4FE2018}">
      <dsp:nvSpPr>
        <dsp:cNvPr id="0" name=""/>
        <dsp:cNvSpPr/>
      </dsp:nvSpPr>
      <dsp:spPr>
        <a:xfrm>
          <a:off x="1200339" y="2496"/>
          <a:ext cx="2765390" cy="1659234"/>
        </a:xfrm>
        <a:prstGeom prst="rect">
          <a:avLst/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+mj-lt"/>
            </a:rPr>
            <a:t>Improved pharmacy provision (n=173)</a:t>
          </a:r>
        </a:p>
      </dsp:txBody>
      <dsp:txXfrm>
        <a:off x="1200339" y="2496"/>
        <a:ext cx="2765390" cy="1659234"/>
      </dsp:txXfrm>
    </dsp:sp>
    <dsp:sp modelId="{5127DFC4-0FE3-4C15-98DA-A3E5F2EEC470}">
      <dsp:nvSpPr>
        <dsp:cNvPr id="0" name=""/>
        <dsp:cNvSpPr/>
      </dsp:nvSpPr>
      <dsp:spPr>
        <a:xfrm>
          <a:off x="4242269" y="2496"/>
          <a:ext cx="2765390" cy="1659234"/>
        </a:xfrm>
        <a:prstGeom prst="rect">
          <a:avLst/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+mj-lt"/>
            </a:rPr>
            <a:t>More nurse and pharmacist prescribers (n=162)</a:t>
          </a:r>
        </a:p>
      </dsp:txBody>
      <dsp:txXfrm>
        <a:off x="4242269" y="2496"/>
        <a:ext cx="2765390" cy="1659234"/>
      </dsp:txXfrm>
    </dsp:sp>
    <dsp:sp modelId="{3771DB74-1BBA-477F-8BE5-2D5A40D65F6C}">
      <dsp:nvSpPr>
        <dsp:cNvPr id="0" name=""/>
        <dsp:cNvSpPr/>
      </dsp:nvSpPr>
      <dsp:spPr>
        <a:xfrm>
          <a:off x="1200339" y="1938269"/>
          <a:ext cx="2765390" cy="1659234"/>
        </a:xfrm>
        <a:prstGeom prst="rect">
          <a:avLst/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+mj-lt"/>
            </a:rPr>
            <a:t>Shared electronic records (n=148)</a:t>
          </a:r>
        </a:p>
      </dsp:txBody>
      <dsp:txXfrm>
        <a:off x="1200339" y="1938269"/>
        <a:ext cx="2765390" cy="1659234"/>
      </dsp:txXfrm>
    </dsp:sp>
    <dsp:sp modelId="{052EFC55-A9AE-40BC-B666-581879E72CF5}">
      <dsp:nvSpPr>
        <dsp:cNvPr id="0" name=""/>
        <dsp:cNvSpPr/>
      </dsp:nvSpPr>
      <dsp:spPr>
        <a:xfrm>
          <a:off x="4242269" y="1938269"/>
          <a:ext cx="2765390" cy="1659234"/>
        </a:xfrm>
        <a:prstGeom prst="rect">
          <a:avLst/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+mj-lt"/>
            </a:rPr>
            <a:t>Integrated healthcare professional working (n=142)</a:t>
          </a:r>
        </a:p>
      </dsp:txBody>
      <dsp:txXfrm>
        <a:off x="4242269" y="1938269"/>
        <a:ext cx="2765390" cy="16592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35644F-BB75-4DAE-892C-4A07C06B7788}">
      <dsp:nvSpPr>
        <dsp:cNvPr id="0" name=""/>
        <dsp:cNvSpPr/>
      </dsp:nvSpPr>
      <dsp:spPr>
        <a:xfrm>
          <a:off x="0" y="439"/>
          <a:ext cx="8208000" cy="10283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83C6B-2ECE-49E0-B47E-06CFD6A8EA46}">
      <dsp:nvSpPr>
        <dsp:cNvPr id="0" name=""/>
        <dsp:cNvSpPr/>
      </dsp:nvSpPr>
      <dsp:spPr>
        <a:xfrm>
          <a:off x="311066" y="231811"/>
          <a:ext cx="565576" cy="56557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1981B2-446E-4B20-9CB3-DF8C4D1215BE}">
      <dsp:nvSpPr>
        <dsp:cNvPr id="0" name=""/>
        <dsp:cNvSpPr/>
      </dsp:nvSpPr>
      <dsp:spPr>
        <a:xfrm>
          <a:off x="1187709" y="439"/>
          <a:ext cx="7020290" cy="102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831" tIns="108831" rIns="108831" bIns="10883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+mj-lt"/>
            </a:rPr>
            <a:t>General practitioner (GP) prescribing</a:t>
          </a:r>
        </a:p>
      </dsp:txBody>
      <dsp:txXfrm>
        <a:off x="1187709" y="439"/>
        <a:ext cx="7020290" cy="1028320"/>
      </dsp:txXfrm>
    </dsp:sp>
    <dsp:sp modelId="{B151EB71-FF65-4BDB-873F-771AD38736F0}">
      <dsp:nvSpPr>
        <dsp:cNvPr id="0" name=""/>
        <dsp:cNvSpPr/>
      </dsp:nvSpPr>
      <dsp:spPr>
        <a:xfrm>
          <a:off x="0" y="1285839"/>
          <a:ext cx="8208000" cy="10283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EA0D95-8AEC-4772-AAD6-A288536F842C}">
      <dsp:nvSpPr>
        <dsp:cNvPr id="0" name=""/>
        <dsp:cNvSpPr/>
      </dsp:nvSpPr>
      <dsp:spPr>
        <a:xfrm>
          <a:off x="311066" y="1517211"/>
          <a:ext cx="565576" cy="56557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5F6FEB-460F-4E1B-B5DB-5B5BD49E420B}">
      <dsp:nvSpPr>
        <dsp:cNvPr id="0" name=""/>
        <dsp:cNvSpPr/>
      </dsp:nvSpPr>
      <dsp:spPr>
        <a:xfrm>
          <a:off x="1187709" y="1285839"/>
          <a:ext cx="7020290" cy="102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831" tIns="108831" rIns="108831" bIns="10883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+mj-lt"/>
            </a:rPr>
            <a:t>Clinical Nurse Specialist (CNS) prescribers</a:t>
          </a:r>
        </a:p>
      </dsp:txBody>
      <dsp:txXfrm>
        <a:off x="1187709" y="1285839"/>
        <a:ext cx="7020290" cy="1028320"/>
      </dsp:txXfrm>
    </dsp:sp>
    <dsp:sp modelId="{5D3601A0-C5E5-408A-AA3D-D631DBA40A50}">
      <dsp:nvSpPr>
        <dsp:cNvPr id="0" name=""/>
        <dsp:cNvSpPr/>
      </dsp:nvSpPr>
      <dsp:spPr>
        <a:xfrm>
          <a:off x="0" y="2571240"/>
          <a:ext cx="8208000" cy="10283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CE6CDC-5C64-440B-B217-2E246E1D03BD}">
      <dsp:nvSpPr>
        <dsp:cNvPr id="0" name=""/>
        <dsp:cNvSpPr/>
      </dsp:nvSpPr>
      <dsp:spPr>
        <a:xfrm>
          <a:off x="311066" y="2802612"/>
          <a:ext cx="565576" cy="56557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DFF973-55C6-4CC6-B703-9F1F8D68991E}">
      <dsp:nvSpPr>
        <dsp:cNvPr id="0" name=""/>
        <dsp:cNvSpPr/>
      </dsp:nvSpPr>
      <dsp:spPr>
        <a:xfrm>
          <a:off x="1187709" y="2571240"/>
          <a:ext cx="7020290" cy="102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831" tIns="108831" rIns="108831" bIns="10883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+mj-lt"/>
            </a:rPr>
            <a:t>24/7 Telephone support line</a:t>
          </a:r>
        </a:p>
      </dsp:txBody>
      <dsp:txXfrm>
        <a:off x="1187709" y="2571240"/>
        <a:ext cx="7020290" cy="10283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9DBEC-6F46-4DA0-8407-A872D7F547BC}">
      <dsp:nvSpPr>
        <dsp:cNvPr id="0" name=""/>
        <dsp:cNvSpPr/>
      </dsp:nvSpPr>
      <dsp:spPr>
        <a:xfrm>
          <a:off x="0" y="5547"/>
          <a:ext cx="8470221" cy="6308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latin typeface="+mj-lt"/>
            </a:rPr>
            <a:t>All Cases</a:t>
          </a:r>
          <a:endParaRPr lang="en-US" sz="2800" kern="1200" dirty="0">
            <a:latin typeface="+mj-lt"/>
          </a:endParaRPr>
        </a:p>
      </dsp:txBody>
      <dsp:txXfrm>
        <a:off x="0" y="5547"/>
        <a:ext cx="8470221" cy="630833"/>
      </dsp:txXfrm>
    </dsp:sp>
    <dsp:sp modelId="{6BEBF987-0CF1-4627-AA46-91CC1FC3D054}">
      <dsp:nvSpPr>
        <dsp:cNvPr id="0" name=""/>
        <dsp:cNvSpPr/>
      </dsp:nvSpPr>
      <dsp:spPr>
        <a:xfrm>
          <a:off x="0" y="636380"/>
          <a:ext cx="8470221" cy="303048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2200" kern="12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</a:rPr>
            <a:t>Characterised by systems inter-dependency: various stages and actors</a:t>
          </a:r>
          <a:endParaRPr lang="en-US" sz="2200" kern="1200" dirty="0">
            <a:latin typeface="+mj-lt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2200" kern="1200" dirty="0">
              <a:solidFill>
                <a:schemeClr val="tx1"/>
              </a:solidFill>
              <a:latin typeface="+mj-lt"/>
              <a:ea typeface="Calibri" panose="020F0502020204030204" pitchFamily="34" charset="0"/>
            </a:rPr>
            <a:t>P</a:t>
          </a:r>
          <a:r>
            <a:rPr lang="en-GB" sz="2200" kern="12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</a:rPr>
            <a:t>atients accessed medicines and medical supplies from not just primary care, but secondary and private, paid-for care</a:t>
          </a:r>
          <a:endParaRPr lang="en-US" sz="2200" kern="1200" dirty="0">
            <a:latin typeface="+mj-lt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2200" kern="1200" dirty="0">
              <a:solidFill>
                <a:schemeClr val="tx1"/>
              </a:solidFill>
              <a:latin typeface="+mj-lt"/>
              <a:ea typeface="Calibri" panose="020F0502020204030204" pitchFamily="34" charset="0"/>
            </a:rPr>
            <a:t>P</a:t>
          </a:r>
          <a:r>
            <a:rPr lang="en-GB" sz="2200" kern="12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</a:rPr>
            <a:t>layed out against a clinical context of rapidly changing symptoms: creating an urgent need for supply of medicines into the home </a:t>
          </a:r>
          <a:endParaRPr lang="en-US" sz="2200" kern="1200" dirty="0">
            <a:latin typeface="+mj-lt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2200" kern="1200" dirty="0">
              <a:solidFill>
                <a:schemeClr val="tx1"/>
              </a:solidFill>
              <a:latin typeface="+mj-lt"/>
              <a:ea typeface="Calibri" panose="020F0502020204030204" pitchFamily="34" charset="0"/>
            </a:rPr>
            <a:t>S</a:t>
          </a:r>
          <a:r>
            <a:rPr lang="en-GB" sz="2200" kern="12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</a:rPr>
            <a:t>ome models were operating better than others to support timely access to medicines</a:t>
          </a:r>
          <a:endParaRPr lang="en-US" sz="2200" kern="1200" dirty="0">
            <a:latin typeface="+mj-lt"/>
          </a:endParaRPr>
        </a:p>
      </dsp:txBody>
      <dsp:txXfrm>
        <a:off x="0" y="636380"/>
        <a:ext cx="8470221" cy="30304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9DBEC-6F46-4DA0-8407-A872D7F547BC}">
      <dsp:nvSpPr>
        <dsp:cNvPr id="0" name=""/>
        <dsp:cNvSpPr/>
      </dsp:nvSpPr>
      <dsp:spPr>
        <a:xfrm>
          <a:off x="0" y="2"/>
          <a:ext cx="8507288" cy="54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latin typeface="+mj-lt"/>
            </a:rPr>
            <a:t>24/7 Telephone Support Line</a:t>
          </a:r>
          <a:endParaRPr lang="en-US" sz="1800" kern="1200" dirty="0">
            <a:latin typeface="+mj-lt"/>
          </a:endParaRPr>
        </a:p>
      </dsp:txBody>
      <dsp:txXfrm>
        <a:off x="0" y="2"/>
        <a:ext cx="8507288" cy="547200"/>
      </dsp:txXfrm>
    </dsp:sp>
    <dsp:sp modelId="{6BEBF987-0CF1-4627-AA46-91CC1FC3D054}">
      <dsp:nvSpPr>
        <dsp:cNvPr id="0" name=""/>
        <dsp:cNvSpPr/>
      </dsp:nvSpPr>
      <dsp:spPr>
        <a:xfrm>
          <a:off x="0" y="569889"/>
          <a:ext cx="8507288" cy="83448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2000" kern="1200" dirty="0">
              <a:solidFill>
                <a:schemeClr val="tx1"/>
              </a:solidFill>
              <a:latin typeface="+mj-lt"/>
            </a:rPr>
            <a:t>Service line staff acted as a point of contact and systems co-ordinator (liaising with other services) to facilitate access </a:t>
          </a:r>
          <a:endParaRPr lang="en-US" sz="2000" kern="1200" dirty="0">
            <a:latin typeface="+mj-lt"/>
          </a:endParaRPr>
        </a:p>
      </dsp:txBody>
      <dsp:txXfrm>
        <a:off x="0" y="569889"/>
        <a:ext cx="8507288" cy="8344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9DBEC-6F46-4DA0-8407-A872D7F547BC}">
      <dsp:nvSpPr>
        <dsp:cNvPr id="0" name=""/>
        <dsp:cNvSpPr/>
      </dsp:nvSpPr>
      <dsp:spPr>
        <a:xfrm>
          <a:off x="0" y="0"/>
          <a:ext cx="8507288" cy="576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+mj-lt"/>
            </a:rPr>
            <a:t>GP Prescribing</a:t>
          </a:r>
          <a:endParaRPr lang="en-US" sz="2000" kern="1200" dirty="0">
            <a:latin typeface="+mj-lt"/>
          </a:endParaRPr>
        </a:p>
      </dsp:txBody>
      <dsp:txXfrm>
        <a:off x="0" y="0"/>
        <a:ext cx="8507288" cy="576000"/>
      </dsp:txXfrm>
    </dsp:sp>
    <dsp:sp modelId="{6BEBF987-0CF1-4627-AA46-91CC1FC3D054}">
      <dsp:nvSpPr>
        <dsp:cNvPr id="0" name=""/>
        <dsp:cNvSpPr/>
      </dsp:nvSpPr>
      <dsp:spPr>
        <a:xfrm>
          <a:off x="0" y="518617"/>
          <a:ext cx="8507288" cy="187640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2000" kern="1200" dirty="0">
              <a:solidFill>
                <a:schemeClr val="tx1"/>
              </a:solidFill>
              <a:latin typeface="+mj-lt"/>
            </a:rPr>
            <a:t>Half of the patients/carers referred to their GP as taking a lead role coordinating systems to facilitate access </a:t>
          </a:r>
          <a:endParaRPr lang="en-US" sz="2000" kern="1200" dirty="0">
            <a:latin typeface="+mj-lt"/>
          </a:endParaRP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2000" kern="1200" dirty="0">
              <a:solidFill>
                <a:schemeClr val="tx1"/>
              </a:solidFill>
              <a:latin typeface="+mj-lt"/>
            </a:rPr>
            <a:t>How much responsibility they took for this role was key to patient experience 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2000" kern="1200" dirty="0">
              <a:solidFill>
                <a:schemeClr val="tx1"/>
              </a:solidFill>
              <a:latin typeface="+mj-lt"/>
            </a:rPr>
            <a:t>Even where the GP took the lead role there were high levels of allied/duplicated activity by other HCPs to facilitate access</a:t>
          </a:r>
        </a:p>
      </dsp:txBody>
      <dsp:txXfrm>
        <a:off x="0" y="518617"/>
        <a:ext cx="8507288" cy="18764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1" cy="466435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7" y="1"/>
            <a:ext cx="3037841" cy="466435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F0F6E4D0-AD2C-46CC-9575-5423DA2B400B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1" cy="466433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7" y="8829967"/>
            <a:ext cx="3037841" cy="466433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439A4F6F-AA64-4AFB-8A04-BC90B1CE6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14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1" cy="464820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7" y="0"/>
            <a:ext cx="3037841" cy="464820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9A4ECD0A-2CFF-4223-B6A4-B6235BDE889C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504" tIns="45752" rIns="91504" bIns="4575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1" cy="464820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7" y="8829967"/>
            <a:ext cx="3037841" cy="464820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FE280B52-0C55-4343-9A08-54B33B64F1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251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80B52-0C55-4343-9A08-54B33B64F1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3127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80B52-0C55-4343-9A08-54B33B64F16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0780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None/>
            </a:pPr>
            <a:endParaRPr lang="en-GB" dirty="0">
              <a:latin typeface="+mj-lt"/>
            </a:endParaRPr>
          </a:p>
          <a:p>
            <a:pPr marL="228600" indent="-228600">
              <a:buAutoNum type="arabicPeriod"/>
            </a:pPr>
            <a:endParaRPr lang="en-GB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latin typeface="+mj-lt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80B52-0C55-4343-9A08-54B33B64F16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741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80B52-0C55-4343-9A08-54B33B64F16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9660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80B52-0C55-4343-9A08-54B33B64F163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464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80B52-0C55-4343-9A08-54B33B64F163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580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80B52-0C55-4343-9A08-54B33B64F163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2461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80B52-0C55-4343-9A08-54B33B64F163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771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80B52-0C55-4343-9A08-54B33B64F163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215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280B52-0C55-4343-9A08-54B33B64F16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209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>
              <a:latin typeface="+mj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80B52-0C55-4343-9A08-54B33B64F16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467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80B52-0C55-4343-9A08-54B33B64F16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742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80B52-0C55-4343-9A08-54B33B64F16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673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80B52-0C55-4343-9A08-54B33B64F16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06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80B52-0C55-4343-9A08-54B33B64F16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943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80B52-0C55-4343-9A08-54B33B64F16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347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80B52-0C55-4343-9A08-54B33B64F16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742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uthampton.ac.uk/weareconnected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59400" y="1412875"/>
            <a:ext cx="8208000" cy="2699866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75000"/>
              </a:lnSpc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insert 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459400" y="4786394"/>
            <a:ext cx="8208000" cy="507831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459400" y="5301208"/>
            <a:ext cx="8208000" cy="507831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Add Date using Insert | Header &amp; Footer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00" y="282002"/>
            <a:ext cx="2035347" cy="5237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224" y="283367"/>
            <a:ext cx="1800352" cy="522404"/>
          </a:xfrm>
          <a:prstGeom prst="rect">
            <a:avLst/>
          </a:prstGeom>
        </p:spPr>
      </p:pic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451D7A99-BC16-4B0A-9473-FFFD0F75844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83368"/>
            <a:ext cx="2464251" cy="52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02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62405" y="6228318"/>
            <a:ext cx="8208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</p:spTree>
    <p:extLst>
      <p:ext uri="{BB962C8B-B14F-4D97-AF65-F5344CB8AC3E}">
        <p14:creationId xmlns:p14="http://schemas.microsoft.com/office/powerpoint/2010/main" val="415023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 bwMode="gray">
          <a:xfrm>
            <a:off x="457200" y="2018680"/>
            <a:ext cx="7096494" cy="120032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800" spc="-40" baseline="0" noProof="0" dirty="0">
                <a:solidFill>
                  <a:schemeClr val="accent1"/>
                </a:solidFill>
                <a:latin typeface="+mj-lt"/>
              </a:rPr>
              <a:t>Connect with us</a:t>
            </a:r>
          </a:p>
        </p:txBody>
      </p:sp>
      <p:sp>
        <p:nvSpPr>
          <p:cNvPr id="8" name="TextBox 7"/>
          <p:cNvSpPr txBox="1"/>
          <p:nvPr userDrawn="1"/>
        </p:nvSpPr>
        <p:spPr bwMode="gray">
          <a:xfrm>
            <a:off x="457200" y="3217512"/>
            <a:ext cx="6752169" cy="46166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3000" spc="-40" noProof="0" dirty="0">
                <a:solidFill>
                  <a:schemeClr val="accent1"/>
                </a:solidFill>
                <a:latin typeface="+mj-lt"/>
              </a:rPr>
              <a:t>View the University of Southampton </a:t>
            </a:r>
            <a:r>
              <a:rPr lang="en-GB" sz="3000" u="sng" spc="-40" baseline="0" noProof="0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+mj-lt"/>
                <a:hlinkClick r:id="rId2"/>
              </a:rPr>
              <a:t>film</a:t>
            </a:r>
            <a:endParaRPr lang="en-GB" sz="3000" u="sng" spc="-40" baseline="0" noProof="0" dirty="0">
              <a:solidFill>
                <a:schemeClr val="accent1"/>
              </a:solidFill>
              <a:uFill>
                <a:solidFill>
                  <a:schemeClr val="accent1"/>
                </a:solidFill>
              </a:uFill>
              <a:latin typeface="+mj-lt"/>
            </a:endParaRPr>
          </a:p>
        </p:txBody>
      </p:sp>
      <p:sp>
        <p:nvSpPr>
          <p:cNvPr id="9" name="TextBox 8"/>
          <p:cNvSpPr txBox="1"/>
          <p:nvPr userDrawn="1"/>
        </p:nvSpPr>
        <p:spPr bwMode="gray">
          <a:xfrm>
            <a:off x="457200" y="5487376"/>
            <a:ext cx="540532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3200" b="1" u="none" spc="-40" baseline="0" noProof="0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Lucida Sans" panose="020B0602030504020204" pitchFamily="34" charset="0"/>
              </a:rPr>
              <a:t>search ‘we are connected’</a:t>
            </a:r>
          </a:p>
        </p:txBody>
      </p:sp>
      <p:sp>
        <p:nvSpPr>
          <p:cNvPr id="10" name="TextBox 9"/>
          <p:cNvSpPr txBox="1"/>
          <p:nvPr userDrawn="1"/>
        </p:nvSpPr>
        <p:spPr bwMode="gray">
          <a:xfrm>
            <a:off x="457200" y="5971470"/>
            <a:ext cx="3189335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2800" b="0" u="none" spc="-50" baseline="0" noProof="0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Lucida Sans" panose="020B0602030504020204" pitchFamily="34" charset="0"/>
              </a:rPr>
              <a:t>#we are connected</a:t>
            </a:r>
          </a:p>
        </p:txBody>
      </p:sp>
    </p:spTree>
    <p:extLst>
      <p:ext uri="{BB962C8B-B14F-4D97-AF65-F5344CB8AC3E}">
        <p14:creationId xmlns:p14="http://schemas.microsoft.com/office/powerpoint/2010/main" val="26505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457200" y="2552203"/>
            <a:ext cx="8208000" cy="3600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62405" y="6228318"/>
            <a:ext cx="8208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57" y="272248"/>
            <a:ext cx="2088232" cy="5373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096" y="182949"/>
            <a:ext cx="1872208" cy="54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428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457200" y="3270126"/>
            <a:ext cx="8208000" cy="2880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0" name="Freeform 6"/>
          <p:cNvSpPr>
            <a:spLocks noChangeAspect="1" noEditPoints="1"/>
          </p:cNvSpPr>
          <p:nvPr userDrawn="1"/>
        </p:nvSpPr>
        <p:spPr bwMode="gray">
          <a:xfrm>
            <a:off x="6084888" y="368301"/>
            <a:ext cx="2717800" cy="592138"/>
          </a:xfrm>
          <a:custGeom>
            <a:avLst/>
            <a:gdLst>
              <a:gd name="T0" fmla="*/ 69 w 3646"/>
              <a:gd name="T1" fmla="*/ 623 h 794"/>
              <a:gd name="T2" fmla="*/ 209 w 3646"/>
              <a:gd name="T3" fmla="*/ 440 h 794"/>
              <a:gd name="T4" fmla="*/ 261 w 3646"/>
              <a:gd name="T5" fmla="*/ 248 h 794"/>
              <a:gd name="T6" fmla="*/ 488 w 3646"/>
              <a:gd name="T7" fmla="*/ 282 h 794"/>
              <a:gd name="T8" fmla="*/ 627 w 3646"/>
              <a:gd name="T9" fmla="*/ 542 h 794"/>
              <a:gd name="T10" fmla="*/ 567 w 3646"/>
              <a:gd name="T11" fmla="*/ 380 h 794"/>
              <a:gd name="T12" fmla="*/ 481 w 3646"/>
              <a:gd name="T13" fmla="*/ 308 h 794"/>
              <a:gd name="T14" fmla="*/ 1184 w 3646"/>
              <a:gd name="T15" fmla="*/ 616 h 794"/>
              <a:gd name="T16" fmla="*/ 1196 w 3646"/>
              <a:gd name="T17" fmla="*/ 290 h 794"/>
              <a:gd name="T18" fmla="*/ 1246 w 3646"/>
              <a:gd name="T19" fmla="*/ 151 h 794"/>
              <a:gd name="T20" fmla="*/ 1316 w 3646"/>
              <a:gd name="T21" fmla="*/ 362 h 794"/>
              <a:gd name="T22" fmla="*/ 1554 w 3646"/>
              <a:gd name="T23" fmla="*/ 627 h 794"/>
              <a:gd name="T24" fmla="*/ 2231 w 3646"/>
              <a:gd name="T25" fmla="*/ 300 h 794"/>
              <a:gd name="T26" fmla="*/ 1884 w 3646"/>
              <a:gd name="T27" fmla="*/ 299 h 794"/>
              <a:gd name="T28" fmla="*/ 1973 w 3646"/>
              <a:gd name="T29" fmla="*/ 599 h 794"/>
              <a:gd name="T30" fmla="*/ 2191 w 3646"/>
              <a:gd name="T31" fmla="*/ 615 h 794"/>
              <a:gd name="T32" fmla="*/ 2341 w 3646"/>
              <a:gd name="T33" fmla="*/ 599 h 794"/>
              <a:gd name="T34" fmla="*/ 2295 w 3646"/>
              <a:gd name="T35" fmla="*/ 282 h 794"/>
              <a:gd name="T36" fmla="*/ 2969 w 3646"/>
              <a:gd name="T37" fmla="*/ 616 h 794"/>
              <a:gd name="T38" fmla="*/ 2981 w 3646"/>
              <a:gd name="T39" fmla="*/ 290 h 794"/>
              <a:gd name="T40" fmla="*/ 3032 w 3646"/>
              <a:gd name="T41" fmla="*/ 580 h 794"/>
              <a:gd name="T42" fmla="*/ 3153 w 3646"/>
              <a:gd name="T43" fmla="*/ 282 h 794"/>
              <a:gd name="T44" fmla="*/ 3087 w 3646"/>
              <a:gd name="T45" fmla="*/ 565 h 794"/>
              <a:gd name="T46" fmla="*/ 3413 w 3646"/>
              <a:gd name="T47" fmla="*/ 282 h 794"/>
              <a:gd name="T48" fmla="*/ 3413 w 3646"/>
              <a:gd name="T49" fmla="*/ 599 h 794"/>
              <a:gd name="T50" fmla="*/ 3646 w 3646"/>
              <a:gd name="T51" fmla="*/ 627 h 794"/>
              <a:gd name="T52" fmla="*/ 2754 w 3646"/>
              <a:gd name="T53" fmla="*/ 378 h 794"/>
              <a:gd name="T54" fmla="*/ 2438 w 3646"/>
              <a:gd name="T55" fmla="*/ 301 h 794"/>
              <a:gd name="T56" fmla="*/ 2557 w 3646"/>
              <a:gd name="T57" fmla="*/ 332 h 794"/>
              <a:gd name="T58" fmla="*/ 2553 w 3646"/>
              <a:gd name="T59" fmla="*/ 627 h 794"/>
              <a:gd name="T60" fmla="*/ 770 w 3646"/>
              <a:gd name="T61" fmla="*/ 566 h 794"/>
              <a:gd name="T62" fmla="*/ 796 w 3646"/>
              <a:gd name="T63" fmla="*/ 633 h 794"/>
              <a:gd name="T64" fmla="*/ 894 w 3646"/>
              <a:gd name="T65" fmla="*/ 308 h 794"/>
              <a:gd name="T66" fmla="*/ 992 w 3646"/>
              <a:gd name="T67" fmla="*/ 610 h 794"/>
              <a:gd name="T68" fmla="*/ 1616 w 3646"/>
              <a:gd name="T69" fmla="*/ 318 h 794"/>
              <a:gd name="T70" fmla="*/ 1754 w 3646"/>
              <a:gd name="T71" fmla="*/ 420 h 794"/>
              <a:gd name="T72" fmla="*/ 1779 w 3646"/>
              <a:gd name="T73" fmla="*/ 560 h 794"/>
              <a:gd name="T74" fmla="*/ 1785 w 3646"/>
              <a:gd name="T75" fmla="*/ 554 h 794"/>
              <a:gd name="T76" fmla="*/ 1473 w 3646"/>
              <a:gd name="T77" fmla="*/ 5 h 794"/>
              <a:gd name="T78" fmla="*/ 1582 w 3646"/>
              <a:gd name="T79" fmla="*/ 5 h 794"/>
              <a:gd name="T80" fmla="*/ 1750 w 3646"/>
              <a:gd name="T81" fmla="*/ 17 h 794"/>
              <a:gd name="T82" fmla="*/ 1608 w 3646"/>
              <a:gd name="T83" fmla="*/ 195 h 794"/>
              <a:gd name="T84" fmla="*/ 1743 w 3646"/>
              <a:gd name="T85" fmla="*/ 5 h 794"/>
              <a:gd name="T86" fmla="*/ 1841 w 3646"/>
              <a:gd name="T87" fmla="*/ 195 h 794"/>
              <a:gd name="T88" fmla="*/ 1907 w 3646"/>
              <a:gd name="T89" fmla="*/ 5 h 794"/>
              <a:gd name="T90" fmla="*/ 2001 w 3646"/>
              <a:gd name="T91" fmla="*/ 18 h 794"/>
              <a:gd name="T92" fmla="*/ 2151 w 3646"/>
              <a:gd name="T93" fmla="*/ 195 h 794"/>
              <a:gd name="T94" fmla="*/ 2128 w 3646"/>
              <a:gd name="T95" fmla="*/ 75 h 794"/>
              <a:gd name="T96" fmla="*/ 2292 w 3646"/>
              <a:gd name="T97" fmla="*/ 52 h 794"/>
              <a:gd name="T98" fmla="*/ 2205 w 3646"/>
              <a:gd name="T99" fmla="*/ 183 h 794"/>
              <a:gd name="T100" fmla="*/ 2317 w 3646"/>
              <a:gd name="T101" fmla="*/ 184 h 794"/>
              <a:gd name="T102" fmla="*/ 2205 w 3646"/>
              <a:gd name="T103" fmla="*/ 93 h 794"/>
              <a:gd name="T104" fmla="*/ 2434 w 3646"/>
              <a:gd name="T105" fmla="*/ 13 h 794"/>
              <a:gd name="T106" fmla="*/ 2336 w 3646"/>
              <a:gd name="T107" fmla="*/ 182 h 794"/>
              <a:gd name="T108" fmla="*/ 2468 w 3646"/>
              <a:gd name="T109" fmla="*/ 195 h 794"/>
              <a:gd name="T110" fmla="*/ 2673 w 3646"/>
              <a:gd name="T111" fmla="*/ 31 h 794"/>
              <a:gd name="T112" fmla="*/ 2579 w 3646"/>
              <a:gd name="T113" fmla="*/ 195 h 794"/>
              <a:gd name="T114" fmla="*/ 2768 w 3646"/>
              <a:gd name="T115" fmla="*/ 91 h 794"/>
              <a:gd name="T116" fmla="*/ 2738 w 3646"/>
              <a:gd name="T117" fmla="*/ 195 h 794"/>
              <a:gd name="T118" fmla="*/ 3100 w 3646"/>
              <a:gd name="T119" fmla="*/ 102 h 794"/>
              <a:gd name="T120" fmla="*/ 3013 w 3646"/>
              <a:gd name="T121" fmla="*/ 185 h 794"/>
              <a:gd name="T122" fmla="*/ 3209 w 3646"/>
              <a:gd name="T123" fmla="*/ 75 h 794"/>
              <a:gd name="T124" fmla="*/ 3119 w 3646"/>
              <a:gd name="T125" fmla="*/ 5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46" h="794">
                <a:moveTo>
                  <a:pt x="161" y="328"/>
                </a:moveTo>
                <a:cubicBezTo>
                  <a:pt x="195" y="345"/>
                  <a:pt x="220" y="359"/>
                  <a:pt x="237" y="369"/>
                </a:cubicBezTo>
                <a:cubicBezTo>
                  <a:pt x="254" y="379"/>
                  <a:pt x="268" y="393"/>
                  <a:pt x="280" y="411"/>
                </a:cubicBezTo>
                <a:cubicBezTo>
                  <a:pt x="293" y="429"/>
                  <a:pt x="299" y="453"/>
                  <a:pt x="299" y="484"/>
                </a:cubicBezTo>
                <a:cubicBezTo>
                  <a:pt x="299" y="528"/>
                  <a:pt x="283" y="563"/>
                  <a:pt x="249" y="591"/>
                </a:cubicBezTo>
                <a:cubicBezTo>
                  <a:pt x="216" y="619"/>
                  <a:pt x="179" y="633"/>
                  <a:pt x="138" y="633"/>
                </a:cubicBezTo>
                <a:cubicBezTo>
                  <a:pt x="110" y="633"/>
                  <a:pt x="87" y="630"/>
                  <a:pt x="69" y="623"/>
                </a:cubicBezTo>
                <a:cubicBezTo>
                  <a:pt x="50" y="616"/>
                  <a:pt x="28" y="606"/>
                  <a:pt x="2" y="592"/>
                </a:cubicBezTo>
                <a:cubicBezTo>
                  <a:pt x="0" y="483"/>
                  <a:pt x="0" y="483"/>
                  <a:pt x="0" y="483"/>
                </a:cubicBezTo>
                <a:cubicBezTo>
                  <a:pt x="10" y="516"/>
                  <a:pt x="26" y="544"/>
                  <a:pt x="47" y="568"/>
                </a:cubicBezTo>
                <a:cubicBezTo>
                  <a:pt x="69" y="591"/>
                  <a:pt x="97" y="602"/>
                  <a:pt x="133" y="602"/>
                </a:cubicBezTo>
                <a:cubicBezTo>
                  <a:pt x="168" y="602"/>
                  <a:pt x="193" y="592"/>
                  <a:pt x="209" y="571"/>
                </a:cubicBezTo>
                <a:cubicBezTo>
                  <a:pt x="224" y="551"/>
                  <a:pt x="232" y="528"/>
                  <a:pt x="232" y="505"/>
                </a:cubicBezTo>
                <a:cubicBezTo>
                  <a:pt x="232" y="473"/>
                  <a:pt x="224" y="452"/>
                  <a:pt x="209" y="440"/>
                </a:cubicBezTo>
                <a:cubicBezTo>
                  <a:pt x="193" y="429"/>
                  <a:pt x="160" y="410"/>
                  <a:pt x="109" y="385"/>
                </a:cubicBezTo>
                <a:cubicBezTo>
                  <a:pt x="72" y="366"/>
                  <a:pt x="45" y="347"/>
                  <a:pt x="27" y="327"/>
                </a:cubicBezTo>
                <a:cubicBezTo>
                  <a:pt x="10" y="307"/>
                  <a:pt x="2" y="282"/>
                  <a:pt x="2" y="253"/>
                </a:cubicBezTo>
                <a:cubicBezTo>
                  <a:pt x="2" y="212"/>
                  <a:pt x="17" y="180"/>
                  <a:pt x="48" y="157"/>
                </a:cubicBezTo>
                <a:cubicBezTo>
                  <a:pt x="79" y="135"/>
                  <a:pt x="114" y="123"/>
                  <a:pt x="153" y="123"/>
                </a:cubicBezTo>
                <a:cubicBezTo>
                  <a:pt x="194" y="123"/>
                  <a:pt x="229" y="133"/>
                  <a:pt x="257" y="152"/>
                </a:cubicBezTo>
                <a:cubicBezTo>
                  <a:pt x="261" y="248"/>
                  <a:pt x="261" y="248"/>
                  <a:pt x="261" y="248"/>
                </a:cubicBezTo>
                <a:cubicBezTo>
                  <a:pt x="256" y="225"/>
                  <a:pt x="243" y="204"/>
                  <a:pt x="222" y="184"/>
                </a:cubicBezTo>
                <a:cubicBezTo>
                  <a:pt x="201" y="163"/>
                  <a:pt x="174" y="153"/>
                  <a:pt x="143" y="153"/>
                </a:cubicBezTo>
                <a:cubicBezTo>
                  <a:pt x="115" y="153"/>
                  <a:pt x="95" y="161"/>
                  <a:pt x="81" y="178"/>
                </a:cubicBezTo>
                <a:cubicBezTo>
                  <a:pt x="68" y="194"/>
                  <a:pt x="62" y="212"/>
                  <a:pt x="62" y="231"/>
                </a:cubicBezTo>
                <a:cubicBezTo>
                  <a:pt x="62" y="252"/>
                  <a:pt x="68" y="269"/>
                  <a:pt x="81" y="280"/>
                </a:cubicBezTo>
                <a:cubicBezTo>
                  <a:pt x="95" y="292"/>
                  <a:pt x="121" y="308"/>
                  <a:pt x="161" y="328"/>
                </a:cubicBezTo>
                <a:close/>
                <a:moveTo>
                  <a:pt x="488" y="282"/>
                </a:moveTo>
                <a:cubicBezTo>
                  <a:pt x="456" y="282"/>
                  <a:pt x="428" y="290"/>
                  <a:pt x="403" y="307"/>
                </a:cubicBezTo>
                <a:cubicBezTo>
                  <a:pt x="378" y="324"/>
                  <a:pt x="360" y="346"/>
                  <a:pt x="346" y="373"/>
                </a:cubicBezTo>
                <a:cubicBezTo>
                  <a:pt x="333" y="401"/>
                  <a:pt x="327" y="429"/>
                  <a:pt x="327" y="458"/>
                </a:cubicBezTo>
                <a:cubicBezTo>
                  <a:pt x="327" y="503"/>
                  <a:pt x="340" y="544"/>
                  <a:pt x="367" y="580"/>
                </a:cubicBezTo>
                <a:cubicBezTo>
                  <a:pt x="394" y="615"/>
                  <a:pt x="434" y="633"/>
                  <a:pt x="487" y="633"/>
                </a:cubicBezTo>
                <a:cubicBezTo>
                  <a:pt x="518" y="633"/>
                  <a:pt x="545" y="625"/>
                  <a:pt x="570" y="608"/>
                </a:cubicBezTo>
                <a:cubicBezTo>
                  <a:pt x="594" y="592"/>
                  <a:pt x="613" y="570"/>
                  <a:pt x="627" y="542"/>
                </a:cubicBezTo>
                <a:cubicBezTo>
                  <a:pt x="640" y="514"/>
                  <a:pt x="647" y="486"/>
                  <a:pt x="647" y="458"/>
                </a:cubicBezTo>
                <a:cubicBezTo>
                  <a:pt x="647" y="428"/>
                  <a:pt x="641" y="400"/>
                  <a:pt x="630" y="373"/>
                </a:cubicBezTo>
                <a:cubicBezTo>
                  <a:pt x="619" y="346"/>
                  <a:pt x="601" y="324"/>
                  <a:pt x="576" y="307"/>
                </a:cubicBezTo>
                <a:cubicBezTo>
                  <a:pt x="552" y="290"/>
                  <a:pt x="523" y="282"/>
                  <a:pt x="488" y="282"/>
                </a:cubicBezTo>
                <a:close/>
                <a:moveTo>
                  <a:pt x="481" y="308"/>
                </a:moveTo>
                <a:cubicBezTo>
                  <a:pt x="503" y="308"/>
                  <a:pt x="521" y="314"/>
                  <a:pt x="535" y="328"/>
                </a:cubicBezTo>
                <a:cubicBezTo>
                  <a:pt x="549" y="341"/>
                  <a:pt x="560" y="358"/>
                  <a:pt x="567" y="380"/>
                </a:cubicBezTo>
                <a:cubicBezTo>
                  <a:pt x="575" y="401"/>
                  <a:pt x="579" y="425"/>
                  <a:pt x="581" y="453"/>
                </a:cubicBezTo>
                <a:cubicBezTo>
                  <a:pt x="582" y="496"/>
                  <a:pt x="575" y="531"/>
                  <a:pt x="560" y="560"/>
                </a:cubicBezTo>
                <a:cubicBezTo>
                  <a:pt x="545" y="588"/>
                  <a:pt x="522" y="603"/>
                  <a:pt x="492" y="604"/>
                </a:cubicBezTo>
                <a:cubicBezTo>
                  <a:pt x="463" y="606"/>
                  <a:pt x="440" y="593"/>
                  <a:pt x="422" y="565"/>
                </a:cubicBezTo>
                <a:cubicBezTo>
                  <a:pt x="404" y="537"/>
                  <a:pt x="395" y="503"/>
                  <a:pt x="393" y="462"/>
                </a:cubicBezTo>
                <a:cubicBezTo>
                  <a:pt x="392" y="420"/>
                  <a:pt x="398" y="384"/>
                  <a:pt x="414" y="354"/>
                </a:cubicBezTo>
                <a:cubicBezTo>
                  <a:pt x="429" y="325"/>
                  <a:pt x="451" y="310"/>
                  <a:pt x="481" y="308"/>
                </a:cubicBezTo>
                <a:close/>
                <a:moveTo>
                  <a:pt x="1095" y="223"/>
                </a:moveTo>
                <a:cubicBezTo>
                  <a:pt x="1000" y="321"/>
                  <a:pt x="1000" y="321"/>
                  <a:pt x="1000" y="321"/>
                </a:cubicBezTo>
                <a:cubicBezTo>
                  <a:pt x="1031" y="321"/>
                  <a:pt x="1031" y="321"/>
                  <a:pt x="1031" y="321"/>
                </a:cubicBezTo>
                <a:cubicBezTo>
                  <a:pt x="1031" y="527"/>
                  <a:pt x="1031" y="527"/>
                  <a:pt x="1031" y="527"/>
                </a:cubicBezTo>
                <a:cubicBezTo>
                  <a:pt x="1031" y="560"/>
                  <a:pt x="1041" y="586"/>
                  <a:pt x="1059" y="605"/>
                </a:cubicBezTo>
                <a:cubicBezTo>
                  <a:pt x="1078" y="624"/>
                  <a:pt x="1103" y="633"/>
                  <a:pt x="1133" y="633"/>
                </a:cubicBezTo>
                <a:cubicBezTo>
                  <a:pt x="1152" y="633"/>
                  <a:pt x="1169" y="627"/>
                  <a:pt x="1184" y="616"/>
                </a:cubicBezTo>
                <a:cubicBezTo>
                  <a:pt x="1199" y="604"/>
                  <a:pt x="1207" y="594"/>
                  <a:pt x="1207" y="583"/>
                </a:cubicBezTo>
                <a:cubicBezTo>
                  <a:pt x="1199" y="590"/>
                  <a:pt x="1192" y="595"/>
                  <a:pt x="1187" y="598"/>
                </a:cubicBezTo>
                <a:cubicBezTo>
                  <a:pt x="1182" y="601"/>
                  <a:pt x="1173" y="602"/>
                  <a:pt x="1160" y="602"/>
                </a:cubicBezTo>
                <a:cubicBezTo>
                  <a:pt x="1116" y="602"/>
                  <a:pt x="1093" y="577"/>
                  <a:pt x="1093" y="527"/>
                </a:cubicBezTo>
                <a:cubicBezTo>
                  <a:pt x="1093" y="321"/>
                  <a:pt x="1093" y="321"/>
                  <a:pt x="1093" y="321"/>
                </a:cubicBezTo>
                <a:cubicBezTo>
                  <a:pt x="1170" y="321"/>
                  <a:pt x="1170" y="321"/>
                  <a:pt x="1170" y="321"/>
                </a:cubicBezTo>
                <a:cubicBezTo>
                  <a:pt x="1196" y="290"/>
                  <a:pt x="1196" y="290"/>
                  <a:pt x="1196" y="290"/>
                </a:cubicBezTo>
                <a:cubicBezTo>
                  <a:pt x="1095" y="290"/>
                  <a:pt x="1095" y="290"/>
                  <a:pt x="1095" y="290"/>
                </a:cubicBezTo>
                <a:cubicBezTo>
                  <a:pt x="1095" y="223"/>
                  <a:pt x="1095" y="223"/>
                  <a:pt x="1095" y="223"/>
                </a:cubicBezTo>
                <a:close/>
                <a:moveTo>
                  <a:pt x="1426" y="282"/>
                </a:moveTo>
                <a:cubicBezTo>
                  <a:pt x="1392" y="282"/>
                  <a:pt x="1356" y="299"/>
                  <a:pt x="1316" y="334"/>
                </a:cubicBezTo>
                <a:cubicBezTo>
                  <a:pt x="1316" y="123"/>
                  <a:pt x="1316" y="123"/>
                  <a:pt x="1316" y="123"/>
                </a:cubicBezTo>
                <a:cubicBezTo>
                  <a:pt x="1226" y="141"/>
                  <a:pt x="1226" y="141"/>
                  <a:pt x="1226" y="141"/>
                </a:cubicBezTo>
                <a:cubicBezTo>
                  <a:pt x="1235" y="144"/>
                  <a:pt x="1242" y="148"/>
                  <a:pt x="1246" y="151"/>
                </a:cubicBezTo>
                <a:cubicBezTo>
                  <a:pt x="1250" y="155"/>
                  <a:pt x="1252" y="161"/>
                  <a:pt x="1252" y="170"/>
                </a:cubicBezTo>
                <a:cubicBezTo>
                  <a:pt x="1252" y="599"/>
                  <a:pt x="1252" y="599"/>
                  <a:pt x="1252" y="599"/>
                </a:cubicBezTo>
                <a:cubicBezTo>
                  <a:pt x="1252" y="611"/>
                  <a:pt x="1246" y="620"/>
                  <a:pt x="1233" y="627"/>
                </a:cubicBezTo>
                <a:cubicBezTo>
                  <a:pt x="1336" y="627"/>
                  <a:pt x="1336" y="627"/>
                  <a:pt x="1336" y="627"/>
                </a:cubicBezTo>
                <a:cubicBezTo>
                  <a:pt x="1328" y="622"/>
                  <a:pt x="1323" y="618"/>
                  <a:pt x="1320" y="614"/>
                </a:cubicBezTo>
                <a:cubicBezTo>
                  <a:pt x="1317" y="610"/>
                  <a:pt x="1316" y="605"/>
                  <a:pt x="1316" y="599"/>
                </a:cubicBezTo>
                <a:cubicBezTo>
                  <a:pt x="1316" y="362"/>
                  <a:pt x="1316" y="362"/>
                  <a:pt x="1316" y="362"/>
                </a:cubicBezTo>
                <a:cubicBezTo>
                  <a:pt x="1324" y="352"/>
                  <a:pt x="1335" y="343"/>
                  <a:pt x="1349" y="335"/>
                </a:cubicBezTo>
                <a:cubicBezTo>
                  <a:pt x="1363" y="328"/>
                  <a:pt x="1379" y="324"/>
                  <a:pt x="1395" y="324"/>
                </a:cubicBezTo>
                <a:cubicBezTo>
                  <a:pt x="1424" y="324"/>
                  <a:pt x="1444" y="332"/>
                  <a:pt x="1456" y="347"/>
                </a:cubicBezTo>
                <a:cubicBezTo>
                  <a:pt x="1467" y="362"/>
                  <a:pt x="1473" y="382"/>
                  <a:pt x="1473" y="407"/>
                </a:cubicBezTo>
                <a:cubicBezTo>
                  <a:pt x="1473" y="599"/>
                  <a:pt x="1473" y="599"/>
                  <a:pt x="1473" y="599"/>
                </a:cubicBezTo>
                <a:cubicBezTo>
                  <a:pt x="1473" y="610"/>
                  <a:pt x="1467" y="619"/>
                  <a:pt x="1454" y="627"/>
                </a:cubicBezTo>
                <a:cubicBezTo>
                  <a:pt x="1554" y="627"/>
                  <a:pt x="1554" y="627"/>
                  <a:pt x="1554" y="627"/>
                </a:cubicBezTo>
                <a:cubicBezTo>
                  <a:pt x="1547" y="622"/>
                  <a:pt x="1542" y="618"/>
                  <a:pt x="1539" y="615"/>
                </a:cubicBezTo>
                <a:cubicBezTo>
                  <a:pt x="1537" y="612"/>
                  <a:pt x="1535" y="607"/>
                  <a:pt x="1535" y="599"/>
                </a:cubicBezTo>
                <a:cubicBezTo>
                  <a:pt x="1535" y="383"/>
                  <a:pt x="1535" y="383"/>
                  <a:pt x="1535" y="383"/>
                </a:cubicBezTo>
                <a:cubicBezTo>
                  <a:pt x="1535" y="351"/>
                  <a:pt x="1525" y="326"/>
                  <a:pt x="1504" y="308"/>
                </a:cubicBezTo>
                <a:cubicBezTo>
                  <a:pt x="1483" y="290"/>
                  <a:pt x="1457" y="282"/>
                  <a:pt x="1426" y="282"/>
                </a:cubicBezTo>
                <a:close/>
                <a:moveTo>
                  <a:pt x="2295" y="282"/>
                </a:moveTo>
                <a:cubicBezTo>
                  <a:pt x="2273" y="282"/>
                  <a:pt x="2252" y="288"/>
                  <a:pt x="2231" y="300"/>
                </a:cubicBezTo>
                <a:cubicBezTo>
                  <a:pt x="2210" y="312"/>
                  <a:pt x="2193" y="328"/>
                  <a:pt x="2179" y="345"/>
                </a:cubicBezTo>
                <a:cubicBezTo>
                  <a:pt x="2173" y="325"/>
                  <a:pt x="2160" y="309"/>
                  <a:pt x="2141" y="298"/>
                </a:cubicBezTo>
                <a:cubicBezTo>
                  <a:pt x="2122" y="287"/>
                  <a:pt x="2101" y="282"/>
                  <a:pt x="2080" y="282"/>
                </a:cubicBezTo>
                <a:cubicBezTo>
                  <a:pt x="2059" y="282"/>
                  <a:pt x="2039" y="287"/>
                  <a:pt x="2023" y="297"/>
                </a:cubicBezTo>
                <a:cubicBezTo>
                  <a:pt x="2006" y="306"/>
                  <a:pt x="1989" y="318"/>
                  <a:pt x="1973" y="332"/>
                </a:cubicBezTo>
                <a:cubicBezTo>
                  <a:pt x="1973" y="282"/>
                  <a:pt x="1973" y="282"/>
                  <a:pt x="1973" y="282"/>
                </a:cubicBezTo>
                <a:cubicBezTo>
                  <a:pt x="1884" y="299"/>
                  <a:pt x="1884" y="299"/>
                  <a:pt x="1884" y="299"/>
                </a:cubicBezTo>
                <a:cubicBezTo>
                  <a:pt x="1892" y="301"/>
                  <a:pt x="1898" y="304"/>
                  <a:pt x="1903" y="308"/>
                </a:cubicBezTo>
                <a:cubicBezTo>
                  <a:pt x="1908" y="312"/>
                  <a:pt x="1911" y="319"/>
                  <a:pt x="1911" y="328"/>
                </a:cubicBezTo>
                <a:cubicBezTo>
                  <a:pt x="1911" y="599"/>
                  <a:pt x="1911" y="599"/>
                  <a:pt x="1911" y="599"/>
                </a:cubicBezTo>
                <a:cubicBezTo>
                  <a:pt x="1911" y="610"/>
                  <a:pt x="1904" y="619"/>
                  <a:pt x="1892" y="627"/>
                </a:cubicBezTo>
                <a:cubicBezTo>
                  <a:pt x="1994" y="627"/>
                  <a:pt x="1994" y="627"/>
                  <a:pt x="1994" y="627"/>
                </a:cubicBezTo>
                <a:cubicBezTo>
                  <a:pt x="1986" y="622"/>
                  <a:pt x="1981" y="618"/>
                  <a:pt x="1978" y="614"/>
                </a:cubicBezTo>
                <a:cubicBezTo>
                  <a:pt x="1975" y="611"/>
                  <a:pt x="1973" y="606"/>
                  <a:pt x="1973" y="599"/>
                </a:cubicBezTo>
                <a:cubicBezTo>
                  <a:pt x="1973" y="360"/>
                  <a:pt x="1973" y="360"/>
                  <a:pt x="1973" y="360"/>
                </a:cubicBezTo>
                <a:cubicBezTo>
                  <a:pt x="1994" y="336"/>
                  <a:pt x="2018" y="323"/>
                  <a:pt x="2047" y="323"/>
                </a:cubicBezTo>
                <a:cubicBezTo>
                  <a:pt x="2098" y="323"/>
                  <a:pt x="2123" y="349"/>
                  <a:pt x="2123" y="400"/>
                </a:cubicBezTo>
                <a:cubicBezTo>
                  <a:pt x="2123" y="599"/>
                  <a:pt x="2123" y="599"/>
                  <a:pt x="2123" y="599"/>
                </a:cubicBezTo>
                <a:cubicBezTo>
                  <a:pt x="2123" y="610"/>
                  <a:pt x="2117" y="619"/>
                  <a:pt x="2104" y="627"/>
                </a:cubicBezTo>
                <a:cubicBezTo>
                  <a:pt x="2206" y="627"/>
                  <a:pt x="2206" y="627"/>
                  <a:pt x="2206" y="627"/>
                </a:cubicBezTo>
                <a:cubicBezTo>
                  <a:pt x="2199" y="623"/>
                  <a:pt x="2195" y="619"/>
                  <a:pt x="2191" y="615"/>
                </a:cubicBezTo>
                <a:cubicBezTo>
                  <a:pt x="2188" y="611"/>
                  <a:pt x="2187" y="605"/>
                  <a:pt x="2187" y="599"/>
                </a:cubicBezTo>
                <a:cubicBezTo>
                  <a:pt x="2187" y="380"/>
                  <a:pt x="2187" y="380"/>
                  <a:pt x="2187" y="380"/>
                </a:cubicBezTo>
                <a:cubicBezTo>
                  <a:pt x="2187" y="375"/>
                  <a:pt x="2186" y="372"/>
                  <a:pt x="2185" y="369"/>
                </a:cubicBezTo>
                <a:cubicBezTo>
                  <a:pt x="2207" y="338"/>
                  <a:pt x="2233" y="323"/>
                  <a:pt x="2264" y="323"/>
                </a:cubicBezTo>
                <a:cubicBezTo>
                  <a:pt x="2291" y="323"/>
                  <a:pt x="2310" y="331"/>
                  <a:pt x="2323" y="345"/>
                </a:cubicBezTo>
                <a:cubicBezTo>
                  <a:pt x="2335" y="360"/>
                  <a:pt x="2341" y="380"/>
                  <a:pt x="2341" y="403"/>
                </a:cubicBezTo>
                <a:cubicBezTo>
                  <a:pt x="2341" y="599"/>
                  <a:pt x="2341" y="599"/>
                  <a:pt x="2341" y="599"/>
                </a:cubicBezTo>
                <a:cubicBezTo>
                  <a:pt x="2341" y="609"/>
                  <a:pt x="2334" y="619"/>
                  <a:pt x="2320" y="627"/>
                </a:cubicBezTo>
                <a:cubicBezTo>
                  <a:pt x="2422" y="627"/>
                  <a:pt x="2422" y="627"/>
                  <a:pt x="2422" y="627"/>
                </a:cubicBezTo>
                <a:cubicBezTo>
                  <a:pt x="2415" y="623"/>
                  <a:pt x="2411" y="619"/>
                  <a:pt x="2408" y="615"/>
                </a:cubicBezTo>
                <a:cubicBezTo>
                  <a:pt x="2404" y="611"/>
                  <a:pt x="2403" y="605"/>
                  <a:pt x="2403" y="599"/>
                </a:cubicBezTo>
                <a:cubicBezTo>
                  <a:pt x="2403" y="382"/>
                  <a:pt x="2403" y="382"/>
                  <a:pt x="2403" y="382"/>
                </a:cubicBezTo>
                <a:cubicBezTo>
                  <a:pt x="2403" y="350"/>
                  <a:pt x="2392" y="325"/>
                  <a:pt x="2370" y="308"/>
                </a:cubicBezTo>
                <a:cubicBezTo>
                  <a:pt x="2347" y="290"/>
                  <a:pt x="2323" y="282"/>
                  <a:pt x="2295" y="282"/>
                </a:cubicBezTo>
                <a:close/>
                <a:moveTo>
                  <a:pt x="2880" y="223"/>
                </a:moveTo>
                <a:cubicBezTo>
                  <a:pt x="2785" y="321"/>
                  <a:pt x="2785" y="321"/>
                  <a:pt x="2785" y="321"/>
                </a:cubicBezTo>
                <a:cubicBezTo>
                  <a:pt x="2816" y="321"/>
                  <a:pt x="2816" y="321"/>
                  <a:pt x="2816" y="321"/>
                </a:cubicBezTo>
                <a:cubicBezTo>
                  <a:pt x="2816" y="527"/>
                  <a:pt x="2816" y="527"/>
                  <a:pt x="2816" y="527"/>
                </a:cubicBezTo>
                <a:cubicBezTo>
                  <a:pt x="2816" y="560"/>
                  <a:pt x="2826" y="586"/>
                  <a:pt x="2845" y="605"/>
                </a:cubicBezTo>
                <a:cubicBezTo>
                  <a:pt x="2863" y="624"/>
                  <a:pt x="2888" y="633"/>
                  <a:pt x="2918" y="633"/>
                </a:cubicBezTo>
                <a:cubicBezTo>
                  <a:pt x="2937" y="633"/>
                  <a:pt x="2954" y="627"/>
                  <a:pt x="2969" y="616"/>
                </a:cubicBezTo>
                <a:cubicBezTo>
                  <a:pt x="2984" y="604"/>
                  <a:pt x="2992" y="594"/>
                  <a:pt x="2992" y="583"/>
                </a:cubicBezTo>
                <a:cubicBezTo>
                  <a:pt x="2984" y="590"/>
                  <a:pt x="2977" y="595"/>
                  <a:pt x="2972" y="598"/>
                </a:cubicBezTo>
                <a:cubicBezTo>
                  <a:pt x="2967" y="601"/>
                  <a:pt x="2958" y="602"/>
                  <a:pt x="2945" y="602"/>
                </a:cubicBezTo>
                <a:cubicBezTo>
                  <a:pt x="2901" y="602"/>
                  <a:pt x="2879" y="577"/>
                  <a:pt x="2879" y="527"/>
                </a:cubicBezTo>
                <a:cubicBezTo>
                  <a:pt x="2879" y="321"/>
                  <a:pt x="2879" y="321"/>
                  <a:pt x="2879" y="321"/>
                </a:cubicBezTo>
                <a:cubicBezTo>
                  <a:pt x="2955" y="321"/>
                  <a:pt x="2955" y="321"/>
                  <a:pt x="2955" y="321"/>
                </a:cubicBezTo>
                <a:cubicBezTo>
                  <a:pt x="2981" y="290"/>
                  <a:pt x="2981" y="290"/>
                  <a:pt x="2981" y="290"/>
                </a:cubicBezTo>
                <a:cubicBezTo>
                  <a:pt x="2880" y="290"/>
                  <a:pt x="2880" y="290"/>
                  <a:pt x="2880" y="290"/>
                </a:cubicBezTo>
                <a:cubicBezTo>
                  <a:pt x="2880" y="223"/>
                  <a:pt x="2880" y="223"/>
                  <a:pt x="2880" y="223"/>
                </a:cubicBezTo>
                <a:close/>
                <a:moveTo>
                  <a:pt x="3153" y="282"/>
                </a:moveTo>
                <a:cubicBezTo>
                  <a:pt x="3121" y="282"/>
                  <a:pt x="3093" y="290"/>
                  <a:pt x="3068" y="307"/>
                </a:cubicBezTo>
                <a:cubicBezTo>
                  <a:pt x="3043" y="324"/>
                  <a:pt x="3024" y="346"/>
                  <a:pt x="3011" y="373"/>
                </a:cubicBezTo>
                <a:cubicBezTo>
                  <a:pt x="2998" y="401"/>
                  <a:pt x="2991" y="429"/>
                  <a:pt x="2991" y="458"/>
                </a:cubicBezTo>
                <a:cubicBezTo>
                  <a:pt x="2991" y="503"/>
                  <a:pt x="3005" y="544"/>
                  <a:pt x="3032" y="580"/>
                </a:cubicBezTo>
                <a:cubicBezTo>
                  <a:pt x="3059" y="615"/>
                  <a:pt x="3099" y="633"/>
                  <a:pt x="3151" y="633"/>
                </a:cubicBezTo>
                <a:cubicBezTo>
                  <a:pt x="3182" y="633"/>
                  <a:pt x="3210" y="625"/>
                  <a:pt x="3234" y="608"/>
                </a:cubicBezTo>
                <a:cubicBezTo>
                  <a:pt x="3259" y="592"/>
                  <a:pt x="3278" y="570"/>
                  <a:pt x="3291" y="542"/>
                </a:cubicBezTo>
                <a:cubicBezTo>
                  <a:pt x="3305" y="514"/>
                  <a:pt x="3312" y="486"/>
                  <a:pt x="3312" y="458"/>
                </a:cubicBezTo>
                <a:cubicBezTo>
                  <a:pt x="3312" y="428"/>
                  <a:pt x="3306" y="400"/>
                  <a:pt x="3295" y="373"/>
                </a:cubicBezTo>
                <a:cubicBezTo>
                  <a:pt x="3283" y="346"/>
                  <a:pt x="3265" y="324"/>
                  <a:pt x="3241" y="307"/>
                </a:cubicBezTo>
                <a:cubicBezTo>
                  <a:pt x="3217" y="290"/>
                  <a:pt x="3187" y="282"/>
                  <a:pt x="3153" y="282"/>
                </a:cubicBezTo>
                <a:close/>
                <a:moveTo>
                  <a:pt x="3146" y="308"/>
                </a:moveTo>
                <a:cubicBezTo>
                  <a:pt x="3168" y="308"/>
                  <a:pt x="3185" y="314"/>
                  <a:pt x="3199" y="328"/>
                </a:cubicBezTo>
                <a:cubicBezTo>
                  <a:pt x="3214" y="341"/>
                  <a:pt x="3224" y="358"/>
                  <a:pt x="3232" y="380"/>
                </a:cubicBezTo>
                <a:cubicBezTo>
                  <a:pt x="3239" y="401"/>
                  <a:pt x="3244" y="425"/>
                  <a:pt x="3245" y="453"/>
                </a:cubicBezTo>
                <a:cubicBezTo>
                  <a:pt x="3247" y="496"/>
                  <a:pt x="3240" y="531"/>
                  <a:pt x="3225" y="560"/>
                </a:cubicBezTo>
                <a:cubicBezTo>
                  <a:pt x="3209" y="588"/>
                  <a:pt x="3186" y="603"/>
                  <a:pt x="3156" y="604"/>
                </a:cubicBezTo>
                <a:cubicBezTo>
                  <a:pt x="3128" y="606"/>
                  <a:pt x="3104" y="593"/>
                  <a:pt x="3087" y="565"/>
                </a:cubicBezTo>
                <a:cubicBezTo>
                  <a:pt x="3069" y="537"/>
                  <a:pt x="3059" y="503"/>
                  <a:pt x="3058" y="462"/>
                </a:cubicBezTo>
                <a:cubicBezTo>
                  <a:pt x="3056" y="420"/>
                  <a:pt x="3063" y="384"/>
                  <a:pt x="3078" y="354"/>
                </a:cubicBezTo>
                <a:cubicBezTo>
                  <a:pt x="3093" y="325"/>
                  <a:pt x="3116" y="310"/>
                  <a:pt x="3146" y="308"/>
                </a:cubicBezTo>
                <a:close/>
                <a:moveTo>
                  <a:pt x="3519" y="282"/>
                </a:moveTo>
                <a:cubicBezTo>
                  <a:pt x="3499" y="282"/>
                  <a:pt x="3479" y="287"/>
                  <a:pt x="3460" y="298"/>
                </a:cubicBezTo>
                <a:cubicBezTo>
                  <a:pt x="3441" y="309"/>
                  <a:pt x="3425" y="321"/>
                  <a:pt x="3413" y="334"/>
                </a:cubicBezTo>
                <a:cubicBezTo>
                  <a:pt x="3413" y="282"/>
                  <a:pt x="3413" y="282"/>
                  <a:pt x="3413" y="282"/>
                </a:cubicBezTo>
                <a:cubicBezTo>
                  <a:pt x="3326" y="298"/>
                  <a:pt x="3326" y="298"/>
                  <a:pt x="3326" y="298"/>
                </a:cubicBezTo>
                <a:cubicBezTo>
                  <a:pt x="3342" y="304"/>
                  <a:pt x="3350" y="314"/>
                  <a:pt x="3350" y="328"/>
                </a:cubicBezTo>
                <a:cubicBezTo>
                  <a:pt x="3350" y="599"/>
                  <a:pt x="3350" y="599"/>
                  <a:pt x="3350" y="599"/>
                </a:cubicBezTo>
                <a:cubicBezTo>
                  <a:pt x="3350" y="611"/>
                  <a:pt x="3344" y="620"/>
                  <a:pt x="3332" y="627"/>
                </a:cubicBezTo>
                <a:cubicBezTo>
                  <a:pt x="3432" y="627"/>
                  <a:pt x="3432" y="627"/>
                  <a:pt x="3432" y="627"/>
                </a:cubicBezTo>
                <a:cubicBezTo>
                  <a:pt x="3426" y="623"/>
                  <a:pt x="3421" y="619"/>
                  <a:pt x="3418" y="615"/>
                </a:cubicBezTo>
                <a:cubicBezTo>
                  <a:pt x="3415" y="611"/>
                  <a:pt x="3413" y="605"/>
                  <a:pt x="3413" y="599"/>
                </a:cubicBezTo>
                <a:cubicBezTo>
                  <a:pt x="3413" y="362"/>
                  <a:pt x="3413" y="362"/>
                  <a:pt x="3413" y="362"/>
                </a:cubicBezTo>
                <a:cubicBezTo>
                  <a:pt x="3422" y="351"/>
                  <a:pt x="3433" y="342"/>
                  <a:pt x="3447" y="335"/>
                </a:cubicBezTo>
                <a:cubicBezTo>
                  <a:pt x="3460" y="328"/>
                  <a:pt x="3474" y="324"/>
                  <a:pt x="3487" y="324"/>
                </a:cubicBezTo>
                <a:cubicBezTo>
                  <a:pt x="3539" y="324"/>
                  <a:pt x="3565" y="352"/>
                  <a:pt x="3565" y="409"/>
                </a:cubicBezTo>
                <a:cubicBezTo>
                  <a:pt x="3565" y="599"/>
                  <a:pt x="3565" y="599"/>
                  <a:pt x="3565" y="599"/>
                </a:cubicBezTo>
                <a:cubicBezTo>
                  <a:pt x="3565" y="611"/>
                  <a:pt x="3558" y="620"/>
                  <a:pt x="3546" y="627"/>
                </a:cubicBezTo>
                <a:cubicBezTo>
                  <a:pt x="3646" y="627"/>
                  <a:pt x="3646" y="627"/>
                  <a:pt x="3646" y="627"/>
                </a:cubicBezTo>
                <a:cubicBezTo>
                  <a:pt x="3637" y="620"/>
                  <a:pt x="3632" y="616"/>
                  <a:pt x="3630" y="613"/>
                </a:cubicBezTo>
                <a:cubicBezTo>
                  <a:pt x="3628" y="610"/>
                  <a:pt x="3627" y="605"/>
                  <a:pt x="3627" y="599"/>
                </a:cubicBezTo>
                <a:cubicBezTo>
                  <a:pt x="3627" y="383"/>
                  <a:pt x="3627" y="383"/>
                  <a:pt x="3627" y="383"/>
                </a:cubicBezTo>
                <a:cubicBezTo>
                  <a:pt x="3627" y="362"/>
                  <a:pt x="3622" y="344"/>
                  <a:pt x="3612" y="329"/>
                </a:cubicBezTo>
                <a:cubicBezTo>
                  <a:pt x="3602" y="314"/>
                  <a:pt x="3588" y="302"/>
                  <a:pt x="3571" y="294"/>
                </a:cubicBezTo>
                <a:cubicBezTo>
                  <a:pt x="3554" y="286"/>
                  <a:pt x="3537" y="282"/>
                  <a:pt x="3519" y="282"/>
                </a:cubicBezTo>
                <a:close/>
                <a:moveTo>
                  <a:pt x="2754" y="378"/>
                </a:moveTo>
                <a:cubicBezTo>
                  <a:pt x="2745" y="355"/>
                  <a:pt x="2734" y="337"/>
                  <a:pt x="2720" y="323"/>
                </a:cubicBezTo>
                <a:cubicBezTo>
                  <a:pt x="2705" y="309"/>
                  <a:pt x="2690" y="299"/>
                  <a:pt x="2674" y="292"/>
                </a:cubicBezTo>
                <a:cubicBezTo>
                  <a:pt x="2658" y="285"/>
                  <a:pt x="2642" y="282"/>
                  <a:pt x="2625" y="282"/>
                </a:cubicBezTo>
                <a:cubicBezTo>
                  <a:pt x="2603" y="282"/>
                  <a:pt x="2584" y="286"/>
                  <a:pt x="2566" y="295"/>
                </a:cubicBezTo>
                <a:cubicBezTo>
                  <a:pt x="2548" y="304"/>
                  <a:pt x="2534" y="315"/>
                  <a:pt x="2525" y="326"/>
                </a:cubicBezTo>
                <a:cubicBezTo>
                  <a:pt x="2525" y="282"/>
                  <a:pt x="2525" y="282"/>
                  <a:pt x="2525" y="282"/>
                </a:cubicBezTo>
                <a:cubicBezTo>
                  <a:pt x="2438" y="301"/>
                  <a:pt x="2438" y="301"/>
                  <a:pt x="2438" y="301"/>
                </a:cubicBezTo>
                <a:cubicBezTo>
                  <a:pt x="2454" y="305"/>
                  <a:pt x="2462" y="316"/>
                  <a:pt x="2462" y="331"/>
                </a:cubicBezTo>
                <a:cubicBezTo>
                  <a:pt x="2462" y="766"/>
                  <a:pt x="2462" y="766"/>
                  <a:pt x="2462" y="766"/>
                </a:cubicBezTo>
                <a:cubicBezTo>
                  <a:pt x="2462" y="779"/>
                  <a:pt x="2455" y="788"/>
                  <a:pt x="2443" y="794"/>
                </a:cubicBezTo>
                <a:cubicBezTo>
                  <a:pt x="2544" y="794"/>
                  <a:pt x="2544" y="794"/>
                  <a:pt x="2544" y="794"/>
                </a:cubicBezTo>
                <a:cubicBezTo>
                  <a:pt x="2532" y="788"/>
                  <a:pt x="2525" y="778"/>
                  <a:pt x="2525" y="766"/>
                </a:cubicBezTo>
                <a:cubicBezTo>
                  <a:pt x="2525" y="358"/>
                  <a:pt x="2525" y="358"/>
                  <a:pt x="2525" y="358"/>
                </a:cubicBezTo>
                <a:cubicBezTo>
                  <a:pt x="2534" y="348"/>
                  <a:pt x="2544" y="339"/>
                  <a:pt x="2557" y="332"/>
                </a:cubicBezTo>
                <a:cubicBezTo>
                  <a:pt x="2569" y="325"/>
                  <a:pt x="2583" y="322"/>
                  <a:pt x="2599" y="322"/>
                </a:cubicBezTo>
                <a:cubicBezTo>
                  <a:pt x="2624" y="322"/>
                  <a:pt x="2647" y="332"/>
                  <a:pt x="2667" y="353"/>
                </a:cubicBezTo>
                <a:cubicBezTo>
                  <a:pt x="2688" y="373"/>
                  <a:pt x="2698" y="408"/>
                  <a:pt x="2698" y="458"/>
                </a:cubicBezTo>
                <a:cubicBezTo>
                  <a:pt x="2698" y="504"/>
                  <a:pt x="2689" y="540"/>
                  <a:pt x="2670" y="566"/>
                </a:cubicBezTo>
                <a:cubicBezTo>
                  <a:pt x="2650" y="592"/>
                  <a:pt x="2624" y="604"/>
                  <a:pt x="2592" y="604"/>
                </a:cubicBezTo>
                <a:cubicBezTo>
                  <a:pt x="2568" y="604"/>
                  <a:pt x="2557" y="600"/>
                  <a:pt x="2536" y="582"/>
                </a:cubicBezTo>
                <a:cubicBezTo>
                  <a:pt x="2553" y="627"/>
                  <a:pt x="2553" y="627"/>
                  <a:pt x="2553" y="627"/>
                </a:cubicBezTo>
                <a:cubicBezTo>
                  <a:pt x="2568" y="631"/>
                  <a:pt x="2584" y="633"/>
                  <a:pt x="2601" y="633"/>
                </a:cubicBezTo>
                <a:cubicBezTo>
                  <a:pt x="2652" y="633"/>
                  <a:pt x="2692" y="615"/>
                  <a:pt x="2722" y="578"/>
                </a:cubicBezTo>
                <a:cubicBezTo>
                  <a:pt x="2752" y="541"/>
                  <a:pt x="2767" y="500"/>
                  <a:pt x="2767" y="455"/>
                </a:cubicBezTo>
                <a:cubicBezTo>
                  <a:pt x="2767" y="427"/>
                  <a:pt x="2763" y="401"/>
                  <a:pt x="2754" y="378"/>
                </a:cubicBezTo>
                <a:close/>
                <a:moveTo>
                  <a:pt x="865" y="581"/>
                </a:moveTo>
                <a:cubicBezTo>
                  <a:pt x="854" y="588"/>
                  <a:pt x="840" y="591"/>
                  <a:pt x="824" y="591"/>
                </a:cubicBezTo>
                <a:cubicBezTo>
                  <a:pt x="802" y="591"/>
                  <a:pt x="784" y="582"/>
                  <a:pt x="770" y="566"/>
                </a:cubicBezTo>
                <a:cubicBezTo>
                  <a:pt x="756" y="549"/>
                  <a:pt x="748" y="526"/>
                  <a:pt x="748" y="496"/>
                </a:cubicBezTo>
                <a:cubicBezTo>
                  <a:pt x="748" y="282"/>
                  <a:pt x="748" y="282"/>
                  <a:pt x="748" y="282"/>
                </a:cubicBezTo>
                <a:cubicBezTo>
                  <a:pt x="660" y="299"/>
                  <a:pt x="660" y="299"/>
                  <a:pt x="660" y="299"/>
                </a:cubicBezTo>
                <a:cubicBezTo>
                  <a:pt x="676" y="305"/>
                  <a:pt x="685" y="314"/>
                  <a:pt x="685" y="328"/>
                </a:cubicBezTo>
                <a:cubicBezTo>
                  <a:pt x="685" y="496"/>
                  <a:pt x="685" y="496"/>
                  <a:pt x="685" y="496"/>
                </a:cubicBezTo>
                <a:cubicBezTo>
                  <a:pt x="685" y="544"/>
                  <a:pt x="696" y="579"/>
                  <a:pt x="720" y="601"/>
                </a:cubicBezTo>
                <a:cubicBezTo>
                  <a:pt x="743" y="622"/>
                  <a:pt x="769" y="633"/>
                  <a:pt x="796" y="633"/>
                </a:cubicBezTo>
                <a:cubicBezTo>
                  <a:pt x="827" y="633"/>
                  <a:pt x="856" y="623"/>
                  <a:pt x="882" y="602"/>
                </a:cubicBezTo>
                <a:cubicBezTo>
                  <a:pt x="895" y="559"/>
                  <a:pt x="895" y="559"/>
                  <a:pt x="895" y="559"/>
                </a:cubicBezTo>
                <a:cubicBezTo>
                  <a:pt x="884" y="569"/>
                  <a:pt x="876" y="575"/>
                  <a:pt x="865" y="581"/>
                </a:cubicBezTo>
                <a:close/>
                <a:moveTo>
                  <a:pt x="963" y="568"/>
                </a:moveTo>
                <a:cubicBezTo>
                  <a:pt x="963" y="282"/>
                  <a:pt x="963" y="282"/>
                  <a:pt x="963" y="282"/>
                </a:cubicBezTo>
                <a:cubicBezTo>
                  <a:pt x="875" y="299"/>
                  <a:pt x="875" y="299"/>
                  <a:pt x="875" y="299"/>
                </a:cubicBezTo>
                <a:cubicBezTo>
                  <a:pt x="883" y="301"/>
                  <a:pt x="889" y="304"/>
                  <a:pt x="894" y="308"/>
                </a:cubicBezTo>
                <a:cubicBezTo>
                  <a:pt x="899" y="312"/>
                  <a:pt x="901" y="319"/>
                  <a:pt x="901" y="328"/>
                </a:cubicBezTo>
                <a:cubicBezTo>
                  <a:pt x="901" y="551"/>
                  <a:pt x="901" y="551"/>
                  <a:pt x="901" y="551"/>
                </a:cubicBezTo>
                <a:cubicBezTo>
                  <a:pt x="902" y="583"/>
                  <a:pt x="902" y="583"/>
                  <a:pt x="902" y="583"/>
                </a:cubicBezTo>
                <a:cubicBezTo>
                  <a:pt x="902" y="582"/>
                  <a:pt x="902" y="582"/>
                  <a:pt x="902" y="582"/>
                </a:cubicBezTo>
                <a:cubicBezTo>
                  <a:pt x="902" y="597"/>
                  <a:pt x="904" y="607"/>
                  <a:pt x="908" y="614"/>
                </a:cubicBezTo>
                <a:cubicBezTo>
                  <a:pt x="912" y="621"/>
                  <a:pt x="919" y="627"/>
                  <a:pt x="929" y="633"/>
                </a:cubicBezTo>
                <a:cubicBezTo>
                  <a:pt x="992" y="610"/>
                  <a:pt x="992" y="610"/>
                  <a:pt x="992" y="610"/>
                </a:cubicBezTo>
                <a:cubicBezTo>
                  <a:pt x="973" y="607"/>
                  <a:pt x="963" y="593"/>
                  <a:pt x="963" y="568"/>
                </a:cubicBezTo>
                <a:close/>
                <a:moveTo>
                  <a:pt x="1849" y="599"/>
                </a:moveTo>
                <a:cubicBezTo>
                  <a:pt x="1847" y="594"/>
                  <a:pt x="1846" y="586"/>
                  <a:pt x="1846" y="575"/>
                </a:cubicBezTo>
                <a:cubicBezTo>
                  <a:pt x="1846" y="380"/>
                  <a:pt x="1846" y="380"/>
                  <a:pt x="1846" y="380"/>
                </a:cubicBezTo>
                <a:cubicBezTo>
                  <a:pt x="1846" y="342"/>
                  <a:pt x="1834" y="316"/>
                  <a:pt x="1811" y="302"/>
                </a:cubicBezTo>
                <a:cubicBezTo>
                  <a:pt x="1787" y="289"/>
                  <a:pt x="1761" y="282"/>
                  <a:pt x="1731" y="282"/>
                </a:cubicBezTo>
                <a:cubicBezTo>
                  <a:pt x="1692" y="282"/>
                  <a:pt x="1653" y="294"/>
                  <a:pt x="1616" y="318"/>
                </a:cubicBezTo>
                <a:cubicBezTo>
                  <a:pt x="1617" y="408"/>
                  <a:pt x="1617" y="408"/>
                  <a:pt x="1617" y="408"/>
                </a:cubicBezTo>
                <a:cubicBezTo>
                  <a:pt x="1627" y="378"/>
                  <a:pt x="1641" y="353"/>
                  <a:pt x="1657" y="336"/>
                </a:cubicBezTo>
                <a:cubicBezTo>
                  <a:pt x="1673" y="318"/>
                  <a:pt x="1695" y="309"/>
                  <a:pt x="1722" y="309"/>
                </a:cubicBezTo>
                <a:cubicBezTo>
                  <a:pt x="1744" y="309"/>
                  <a:pt x="1760" y="315"/>
                  <a:pt x="1770" y="328"/>
                </a:cubicBezTo>
                <a:cubicBezTo>
                  <a:pt x="1780" y="340"/>
                  <a:pt x="1785" y="355"/>
                  <a:pt x="1785" y="373"/>
                </a:cubicBezTo>
                <a:cubicBezTo>
                  <a:pt x="1785" y="391"/>
                  <a:pt x="1784" y="401"/>
                  <a:pt x="1782" y="403"/>
                </a:cubicBezTo>
                <a:cubicBezTo>
                  <a:pt x="1776" y="411"/>
                  <a:pt x="1767" y="416"/>
                  <a:pt x="1754" y="420"/>
                </a:cubicBezTo>
                <a:cubicBezTo>
                  <a:pt x="1742" y="424"/>
                  <a:pt x="1722" y="430"/>
                  <a:pt x="1693" y="439"/>
                </a:cubicBezTo>
                <a:cubicBezTo>
                  <a:pt x="1664" y="447"/>
                  <a:pt x="1644" y="455"/>
                  <a:pt x="1633" y="462"/>
                </a:cubicBezTo>
                <a:cubicBezTo>
                  <a:pt x="1601" y="481"/>
                  <a:pt x="1584" y="509"/>
                  <a:pt x="1584" y="544"/>
                </a:cubicBezTo>
                <a:cubicBezTo>
                  <a:pt x="1584" y="564"/>
                  <a:pt x="1592" y="584"/>
                  <a:pt x="1607" y="604"/>
                </a:cubicBezTo>
                <a:cubicBezTo>
                  <a:pt x="1621" y="623"/>
                  <a:pt x="1643" y="633"/>
                  <a:pt x="1672" y="633"/>
                </a:cubicBezTo>
                <a:cubicBezTo>
                  <a:pt x="1706" y="633"/>
                  <a:pt x="1737" y="622"/>
                  <a:pt x="1765" y="599"/>
                </a:cubicBezTo>
                <a:cubicBezTo>
                  <a:pt x="1779" y="560"/>
                  <a:pt x="1779" y="560"/>
                  <a:pt x="1779" y="560"/>
                </a:cubicBezTo>
                <a:cubicBezTo>
                  <a:pt x="1756" y="581"/>
                  <a:pt x="1730" y="592"/>
                  <a:pt x="1702" y="592"/>
                </a:cubicBezTo>
                <a:cubicBezTo>
                  <a:pt x="1685" y="592"/>
                  <a:pt x="1672" y="586"/>
                  <a:pt x="1662" y="576"/>
                </a:cubicBezTo>
                <a:cubicBezTo>
                  <a:pt x="1652" y="565"/>
                  <a:pt x="1646" y="550"/>
                  <a:pt x="1646" y="532"/>
                </a:cubicBezTo>
                <a:cubicBezTo>
                  <a:pt x="1646" y="515"/>
                  <a:pt x="1652" y="501"/>
                  <a:pt x="1662" y="491"/>
                </a:cubicBezTo>
                <a:cubicBezTo>
                  <a:pt x="1672" y="481"/>
                  <a:pt x="1687" y="472"/>
                  <a:pt x="1707" y="464"/>
                </a:cubicBezTo>
                <a:cubicBezTo>
                  <a:pt x="1749" y="451"/>
                  <a:pt x="1775" y="442"/>
                  <a:pt x="1785" y="437"/>
                </a:cubicBezTo>
                <a:cubicBezTo>
                  <a:pt x="1785" y="554"/>
                  <a:pt x="1785" y="554"/>
                  <a:pt x="1785" y="554"/>
                </a:cubicBezTo>
                <a:cubicBezTo>
                  <a:pt x="1785" y="554"/>
                  <a:pt x="1786" y="579"/>
                  <a:pt x="1786" y="579"/>
                </a:cubicBezTo>
                <a:cubicBezTo>
                  <a:pt x="1786" y="597"/>
                  <a:pt x="1788" y="608"/>
                  <a:pt x="1792" y="614"/>
                </a:cubicBezTo>
                <a:cubicBezTo>
                  <a:pt x="1795" y="620"/>
                  <a:pt x="1802" y="626"/>
                  <a:pt x="1811" y="634"/>
                </a:cubicBezTo>
                <a:cubicBezTo>
                  <a:pt x="1868" y="609"/>
                  <a:pt x="1868" y="609"/>
                  <a:pt x="1868" y="609"/>
                </a:cubicBezTo>
                <a:cubicBezTo>
                  <a:pt x="1858" y="607"/>
                  <a:pt x="1851" y="603"/>
                  <a:pt x="1849" y="599"/>
                </a:cubicBezTo>
                <a:close/>
                <a:moveTo>
                  <a:pt x="1464" y="17"/>
                </a:moveTo>
                <a:cubicBezTo>
                  <a:pt x="1464" y="11"/>
                  <a:pt x="1468" y="7"/>
                  <a:pt x="1473" y="5"/>
                </a:cubicBezTo>
                <a:cubicBezTo>
                  <a:pt x="1428" y="5"/>
                  <a:pt x="1428" y="5"/>
                  <a:pt x="1428" y="5"/>
                </a:cubicBezTo>
                <a:cubicBezTo>
                  <a:pt x="1432" y="7"/>
                  <a:pt x="1437" y="11"/>
                  <a:pt x="1437" y="17"/>
                </a:cubicBezTo>
                <a:cubicBezTo>
                  <a:pt x="1437" y="135"/>
                  <a:pt x="1437" y="135"/>
                  <a:pt x="1437" y="135"/>
                </a:cubicBezTo>
                <a:cubicBezTo>
                  <a:pt x="1437" y="183"/>
                  <a:pt x="1478" y="198"/>
                  <a:pt x="1509" y="198"/>
                </a:cubicBezTo>
                <a:cubicBezTo>
                  <a:pt x="1544" y="198"/>
                  <a:pt x="1573" y="181"/>
                  <a:pt x="1573" y="135"/>
                </a:cubicBezTo>
                <a:cubicBezTo>
                  <a:pt x="1574" y="17"/>
                  <a:pt x="1574" y="17"/>
                  <a:pt x="1574" y="17"/>
                </a:cubicBezTo>
                <a:cubicBezTo>
                  <a:pt x="1574" y="11"/>
                  <a:pt x="1577" y="7"/>
                  <a:pt x="1582" y="5"/>
                </a:cubicBezTo>
                <a:cubicBezTo>
                  <a:pt x="1551" y="5"/>
                  <a:pt x="1551" y="5"/>
                  <a:pt x="1551" y="5"/>
                </a:cubicBezTo>
                <a:cubicBezTo>
                  <a:pt x="1555" y="7"/>
                  <a:pt x="1558" y="11"/>
                  <a:pt x="1558" y="17"/>
                </a:cubicBezTo>
                <a:cubicBezTo>
                  <a:pt x="1559" y="136"/>
                  <a:pt x="1559" y="136"/>
                  <a:pt x="1559" y="136"/>
                </a:cubicBezTo>
                <a:cubicBezTo>
                  <a:pt x="1559" y="161"/>
                  <a:pt x="1547" y="185"/>
                  <a:pt x="1510" y="185"/>
                </a:cubicBezTo>
                <a:cubicBezTo>
                  <a:pt x="1470" y="185"/>
                  <a:pt x="1464" y="155"/>
                  <a:pt x="1464" y="136"/>
                </a:cubicBezTo>
                <a:cubicBezTo>
                  <a:pt x="1464" y="17"/>
                  <a:pt x="1464" y="17"/>
                  <a:pt x="1464" y="17"/>
                </a:cubicBezTo>
                <a:close/>
                <a:moveTo>
                  <a:pt x="1750" y="17"/>
                </a:moveTo>
                <a:cubicBezTo>
                  <a:pt x="1750" y="141"/>
                  <a:pt x="1750" y="141"/>
                  <a:pt x="1750" y="141"/>
                </a:cubicBezTo>
                <a:cubicBezTo>
                  <a:pt x="1639" y="5"/>
                  <a:pt x="1639" y="5"/>
                  <a:pt x="1639" y="5"/>
                </a:cubicBezTo>
                <a:cubicBezTo>
                  <a:pt x="1599" y="5"/>
                  <a:pt x="1599" y="5"/>
                  <a:pt x="1599" y="5"/>
                </a:cubicBezTo>
                <a:cubicBezTo>
                  <a:pt x="1606" y="8"/>
                  <a:pt x="1609" y="12"/>
                  <a:pt x="1612" y="15"/>
                </a:cubicBezTo>
                <a:cubicBezTo>
                  <a:pt x="1615" y="19"/>
                  <a:pt x="1615" y="20"/>
                  <a:pt x="1615" y="28"/>
                </a:cubicBezTo>
                <a:cubicBezTo>
                  <a:pt x="1615" y="183"/>
                  <a:pt x="1615" y="183"/>
                  <a:pt x="1615" y="183"/>
                </a:cubicBezTo>
                <a:cubicBezTo>
                  <a:pt x="1615" y="189"/>
                  <a:pt x="1612" y="193"/>
                  <a:pt x="1608" y="195"/>
                </a:cubicBezTo>
                <a:cubicBezTo>
                  <a:pt x="1638" y="195"/>
                  <a:pt x="1638" y="195"/>
                  <a:pt x="1638" y="195"/>
                </a:cubicBezTo>
                <a:cubicBezTo>
                  <a:pt x="1633" y="193"/>
                  <a:pt x="1630" y="189"/>
                  <a:pt x="1630" y="183"/>
                </a:cubicBezTo>
                <a:cubicBezTo>
                  <a:pt x="1630" y="36"/>
                  <a:pt x="1630" y="36"/>
                  <a:pt x="1630" y="36"/>
                </a:cubicBezTo>
                <a:cubicBezTo>
                  <a:pt x="1630" y="39"/>
                  <a:pt x="1764" y="201"/>
                  <a:pt x="1764" y="201"/>
                </a:cubicBezTo>
                <a:cubicBezTo>
                  <a:pt x="1764" y="17"/>
                  <a:pt x="1764" y="17"/>
                  <a:pt x="1764" y="17"/>
                </a:cubicBezTo>
                <a:cubicBezTo>
                  <a:pt x="1764" y="11"/>
                  <a:pt x="1767" y="7"/>
                  <a:pt x="1772" y="5"/>
                </a:cubicBezTo>
                <a:cubicBezTo>
                  <a:pt x="1743" y="5"/>
                  <a:pt x="1743" y="5"/>
                  <a:pt x="1743" y="5"/>
                </a:cubicBezTo>
                <a:cubicBezTo>
                  <a:pt x="1747" y="7"/>
                  <a:pt x="1750" y="11"/>
                  <a:pt x="1750" y="17"/>
                </a:cubicBezTo>
                <a:close/>
                <a:moveTo>
                  <a:pt x="1841" y="5"/>
                </a:moveTo>
                <a:cubicBezTo>
                  <a:pt x="1799" y="5"/>
                  <a:pt x="1799" y="5"/>
                  <a:pt x="1799" y="5"/>
                </a:cubicBezTo>
                <a:cubicBezTo>
                  <a:pt x="1804" y="7"/>
                  <a:pt x="1807" y="11"/>
                  <a:pt x="1807" y="17"/>
                </a:cubicBezTo>
                <a:cubicBezTo>
                  <a:pt x="1807" y="183"/>
                  <a:pt x="1807" y="183"/>
                  <a:pt x="1807" y="183"/>
                </a:cubicBezTo>
                <a:cubicBezTo>
                  <a:pt x="1807" y="189"/>
                  <a:pt x="1804" y="193"/>
                  <a:pt x="1799" y="195"/>
                </a:cubicBezTo>
                <a:cubicBezTo>
                  <a:pt x="1841" y="195"/>
                  <a:pt x="1841" y="195"/>
                  <a:pt x="1841" y="195"/>
                </a:cubicBezTo>
                <a:cubicBezTo>
                  <a:pt x="1837" y="193"/>
                  <a:pt x="1833" y="189"/>
                  <a:pt x="1833" y="183"/>
                </a:cubicBezTo>
                <a:cubicBezTo>
                  <a:pt x="1833" y="17"/>
                  <a:pt x="1833" y="17"/>
                  <a:pt x="1833" y="17"/>
                </a:cubicBezTo>
                <a:cubicBezTo>
                  <a:pt x="1833" y="11"/>
                  <a:pt x="1837" y="7"/>
                  <a:pt x="1841" y="5"/>
                </a:cubicBezTo>
                <a:close/>
                <a:moveTo>
                  <a:pt x="2001" y="18"/>
                </a:moveTo>
                <a:cubicBezTo>
                  <a:pt x="2001" y="19"/>
                  <a:pt x="1952" y="151"/>
                  <a:pt x="1952" y="151"/>
                </a:cubicBezTo>
                <a:cubicBezTo>
                  <a:pt x="1952" y="151"/>
                  <a:pt x="1902" y="22"/>
                  <a:pt x="1902" y="21"/>
                </a:cubicBezTo>
                <a:cubicBezTo>
                  <a:pt x="1900" y="14"/>
                  <a:pt x="1900" y="8"/>
                  <a:pt x="1907" y="5"/>
                </a:cubicBezTo>
                <a:cubicBezTo>
                  <a:pt x="1856" y="5"/>
                  <a:pt x="1856" y="5"/>
                  <a:pt x="1856" y="5"/>
                </a:cubicBezTo>
                <a:cubicBezTo>
                  <a:pt x="1865" y="8"/>
                  <a:pt x="1868" y="13"/>
                  <a:pt x="1871" y="18"/>
                </a:cubicBezTo>
                <a:cubicBezTo>
                  <a:pt x="1876" y="29"/>
                  <a:pt x="1948" y="203"/>
                  <a:pt x="1948" y="203"/>
                </a:cubicBezTo>
                <a:cubicBezTo>
                  <a:pt x="1948" y="203"/>
                  <a:pt x="2013" y="29"/>
                  <a:pt x="2017" y="18"/>
                </a:cubicBezTo>
                <a:cubicBezTo>
                  <a:pt x="2021" y="11"/>
                  <a:pt x="2020" y="10"/>
                  <a:pt x="2027" y="5"/>
                </a:cubicBezTo>
                <a:cubicBezTo>
                  <a:pt x="1997" y="5"/>
                  <a:pt x="1997" y="5"/>
                  <a:pt x="1997" y="5"/>
                </a:cubicBezTo>
                <a:cubicBezTo>
                  <a:pt x="2003" y="8"/>
                  <a:pt x="2004" y="12"/>
                  <a:pt x="2001" y="18"/>
                </a:cubicBezTo>
                <a:close/>
                <a:moveTo>
                  <a:pt x="2145" y="30"/>
                </a:moveTo>
                <a:cubicBezTo>
                  <a:pt x="2144" y="5"/>
                  <a:pt x="2144" y="5"/>
                  <a:pt x="2144" y="5"/>
                </a:cubicBezTo>
                <a:cubicBezTo>
                  <a:pt x="2039" y="5"/>
                  <a:pt x="2039" y="5"/>
                  <a:pt x="2039" y="5"/>
                </a:cubicBezTo>
                <a:cubicBezTo>
                  <a:pt x="2043" y="7"/>
                  <a:pt x="2047" y="11"/>
                  <a:pt x="2047" y="17"/>
                </a:cubicBezTo>
                <a:cubicBezTo>
                  <a:pt x="2047" y="183"/>
                  <a:pt x="2047" y="183"/>
                  <a:pt x="2047" y="183"/>
                </a:cubicBezTo>
                <a:cubicBezTo>
                  <a:pt x="2047" y="189"/>
                  <a:pt x="2043" y="193"/>
                  <a:pt x="2038" y="195"/>
                </a:cubicBezTo>
                <a:cubicBezTo>
                  <a:pt x="2151" y="195"/>
                  <a:pt x="2151" y="195"/>
                  <a:pt x="2151" y="195"/>
                </a:cubicBezTo>
                <a:cubicBezTo>
                  <a:pt x="2157" y="164"/>
                  <a:pt x="2157" y="164"/>
                  <a:pt x="2157" y="164"/>
                </a:cubicBezTo>
                <a:cubicBezTo>
                  <a:pt x="2146" y="182"/>
                  <a:pt x="2136" y="182"/>
                  <a:pt x="2105" y="182"/>
                </a:cubicBezTo>
                <a:cubicBezTo>
                  <a:pt x="2092" y="182"/>
                  <a:pt x="2079" y="181"/>
                  <a:pt x="2073" y="180"/>
                </a:cubicBezTo>
                <a:cubicBezTo>
                  <a:pt x="2073" y="97"/>
                  <a:pt x="2073" y="97"/>
                  <a:pt x="2073" y="97"/>
                </a:cubicBezTo>
                <a:cubicBezTo>
                  <a:pt x="2119" y="97"/>
                  <a:pt x="2119" y="97"/>
                  <a:pt x="2119" y="97"/>
                </a:cubicBezTo>
                <a:cubicBezTo>
                  <a:pt x="2123" y="97"/>
                  <a:pt x="2127" y="102"/>
                  <a:pt x="2128" y="105"/>
                </a:cubicBezTo>
                <a:cubicBezTo>
                  <a:pt x="2128" y="75"/>
                  <a:pt x="2128" y="75"/>
                  <a:pt x="2128" y="75"/>
                </a:cubicBezTo>
                <a:cubicBezTo>
                  <a:pt x="2127" y="78"/>
                  <a:pt x="2123" y="83"/>
                  <a:pt x="2119" y="83"/>
                </a:cubicBezTo>
                <a:cubicBezTo>
                  <a:pt x="2073" y="83"/>
                  <a:pt x="2073" y="83"/>
                  <a:pt x="2073" y="83"/>
                </a:cubicBezTo>
                <a:cubicBezTo>
                  <a:pt x="2073" y="19"/>
                  <a:pt x="2073" y="19"/>
                  <a:pt x="2073" y="19"/>
                </a:cubicBezTo>
                <a:cubicBezTo>
                  <a:pt x="2073" y="19"/>
                  <a:pt x="2116" y="20"/>
                  <a:pt x="2121" y="20"/>
                </a:cubicBezTo>
                <a:cubicBezTo>
                  <a:pt x="2133" y="20"/>
                  <a:pt x="2139" y="23"/>
                  <a:pt x="2145" y="30"/>
                </a:cubicBezTo>
                <a:close/>
                <a:moveTo>
                  <a:pt x="2248" y="99"/>
                </a:moveTo>
                <a:cubicBezTo>
                  <a:pt x="2265" y="97"/>
                  <a:pt x="2292" y="82"/>
                  <a:pt x="2292" y="52"/>
                </a:cubicBezTo>
                <a:cubicBezTo>
                  <a:pt x="2292" y="34"/>
                  <a:pt x="2280" y="5"/>
                  <a:pt x="2224" y="5"/>
                </a:cubicBezTo>
                <a:cubicBezTo>
                  <a:pt x="2171" y="5"/>
                  <a:pt x="2171" y="5"/>
                  <a:pt x="2171" y="5"/>
                </a:cubicBezTo>
                <a:cubicBezTo>
                  <a:pt x="2176" y="7"/>
                  <a:pt x="2179" y="11"/>
                  <a:pt x="2179" y="17"/>
                </a:cubicBezTo>
                <a:cubicBezTo>
                  <a:pt x="2179" y="183"/>
                  <a:pt x="2179" y="183"/>
                  <a:pt x="2179" y="183"/>
                </a:cubicBezTo>
                <a:cubicBezTo>
                  <a:pt x="2179" y="189"/>
                  <a:pt x="2176" y="193"/>
                  <a:pt x="2171" y="195"/>
                </a:cubicBezTo>
                <a:cubicBezTo>
                  <a:pt x="2213" y="195"/>
                  <a:pt x="2213" y="195"/>
                  <a:pt x="2213" y="195"/>
                </a:cubicBezTo>
                <a:cubicBezTo>
                  <a:pt x="2209" y="193"/>
                  <a:pt x="2205" y="189"/>
                  <a:pt x="2205" y="183"/>
                </a:cubicBezTo>
                <a:cubicBezTo>
                  <a:pt x="2205" y="107"/>
                  <a:pt x="2205" y="107"/>
                  <a:pt x="2205" y="107"/>
                </a:cubicBezTo>
                <a:cubicBezTo>
                  <a:pt x="2205" y="107"/>
                  <a:pt x="2216" y="107"/>
                  <a:pt x="2221" y="107"/>
                </a:cubicBezTo>
                <a:cubicBezTo>
                  <a:pt x="2236" y="107"/>
                  <a:pt x="2242" y="119"/>
                  <a:pt x="2249" y="131"/>
                </a:cubicBezTo>
                <a:cubicBezTo>
                  <a:pt x="2259" y="146"/>
                  <a:pt x="2269" y="162"/>
                  <a:pt x="2283" y="183"/>
                </a:cubicBezTo>
                <a:cubicBezTo>
                  <a:pt x="2288" y="189"/>
                  <a:pt x="2295" y="196"/>
                  <a:pt x="2306" y="196"/>
                </a:cubicBezTo>
                <a:cubicBezTo>
                  <a:pt x="2335" y="195"/>
                  <a:pt x="2335" y="195"/>
                  <a:pt x="2335" y="195"/>
                </a:cubicBezTo>
                <a:cubicBezTo>
                  <a:pt x="2335" y="195"/>
                  <a:pt x="2323" y="191"/>
                  <a:pt x="2317" y="184"/>
                </a:cubicBezTo>
                <a:cubicBezTo>
                  <a:pt x="2305" y="171"/>
                  <a:pt x="2275" y="120"/>
                  <a:pt x="2275" y="120"/>
                </a:cubicBezTo>
                <a:cubicBezTo>
                  <a:pt x="2271" y="114"/>
                  <a:pt x="2263" y="102"/>
                  <a:pt x="2248" y="99"/>
                </a:cubicBezTo>
                <a:close/>
                <a:moveTo>
                  <a:pt x="2205" y="17"/>
                </a:moveTo>
                <a:cubicBezTo>
                  <a:pt x="2205" y="17"/>
                  <a:pt x="2214" y="16"/>
                  <a:pt x="2226" y="16"/>
                </a:cubicBezTo>
                <a:cubicBezTo>
                  <a:pt x="2256" y="16"/>
                  <a:pt x="2264" y="39"/>
                  <a:pt x="2264" y="52"/>
                </a:cubicBezTo>
                <a:cubicBezTo>
                  <a:pt x="2264" y="82"/>
                  <a:pt x="2243" y="93"/>
                  <a:pt x="2221" y="93"/>
                </a:cubicBezTo>
                <a:cubicBezTo>
                  <a:pt x="2214" y="93"/>
                  <a:pt x="2205" y="93"/>
                  <a:pt x="2205" y="93"/>
                </a:cubicBezTo>
                <a:cubicBezTo>
                  <a:pt x="2205" y="17"/>
                  <a:pt x="2205" y="17"/>
                  <a:pt x="2205" y="17"/>
                </a:cubicBezTo>
                <a:close/>
                <a:moveTo>
                  <a:pt x="2450" y="141"/>
                </a:moveTo>
                <a:cubicBezTo>
                  <a:pt x="2450" y="103"/>
                  <a:pt x="2424" y="94"/>
                  <a:pt x="2397" y="81"/>
                </a:cubicBezTo>
                <a:cubicBezTo>
                  <a:pt x="2370" y="68"/>
                  <a:pt x="2359" y="61"/>
                  <a:pt x="2359" y="43"/>
                </a:cubicBezTo>
                <a:cubicBezTo>
                  <a:pt x="2359" y="31"/>
                  <a:pt x="2366" y="13"/>
                  <a:pt x="2390" y="13"/>
                </a:cubicBezTo>
                <a:cubicBezTo>
                  <a:pt x="2416" y="13"/>
                  <a:pt x="2432" y="36"/>
                  <a:pt x="2436" y="50"/>
                </a:cubicBezTo>
                <a:cubicBezTo>
                  <a:pt x="2434" y="13"/>
                  <a:pt x="2434" y="13"/>
                  <a:pt x="2434" y="13"/>
                </a:cubicBezTo>
                <a:cubicBezTo>
                  <a:pt x="2421" y="4"/>
                  <a:pt x="2404" y="2"/>
                  <a:pt x="2394" y="2"/>
                </a:cubicBezTo>
                <a:cubicBezTo>
                  <a:pt x="2367" y="2"/>
                  <a:pt x="2336" y="18"/>
                  <a:pt x="2336" y="52"/>
                </a:cubicBezTo>
                <a:cubicBezTo>
                  <a:pt x="2336" y="75"/>
                  <a:pt x="2350" y="89"/>
                  <a:pt x="2377" y="103"/>
                </a:cubicBezTo>
                <a:cubicBezTo>
                  <a:pt x="2404" y="116"/>
                  <a:pt x="2424" y="122"/>
                  <a:pt x="2424" y="149"/>
                </a:cubicBezTo>
                <a:cubicBezTo>
                  <a:pt x="2424" y="162"/>
                  <a:pt x="2416" y="186"/>
                  <a:pt x="2386" y="186"/>
                </a:cubicBezTo>
                <a:cubicBezTo>
                  <a:pt x="2356" y="186"/>
                  <a:pt x="2341" y="160"/>
                  <a:pt x="2335" y="140"/>
                </a:cubicBezTo>
                <a:cubicBezTo>
                  <a:pt x="2336" y="182"/>
                  <a:pt x="2336" y="182"/>
                  <a:pt x="2336" y="182"/>
                </a:cubicBezTo>
                <a:cubicBezTo>
                  <a:pt x="2346" y="188"/>
                  <a:pt x="2364" y="198"/>
                  <a:pt x="2388" y="198"/>
                </a:cubicBezTo>
                <a:cubicBezTo>
                  <a:pt x="2418" y="198"/>
                  <a:pt x="2450" y="176"/>
                  <a:pt x="2450" y="141"/>
                </a:cubicBezTo>
                <a:close/>
                <a:moveTo>
                  <a:pt x="2510" y="5"/>
                </a:moveTo>
                <a:cubicBezTo>
                  <a:pt x="2468" y="5"/>
                  <a:pt x="2468" y="5"/>
                  <a:pt x="2468" y="5"/>
                </a:cubicBezTo>
                <a:cubicBezTo>
                  <a:pt x="2473" y="7"/>
                  <a:pt x="2476" y="11"/>
                  <a:pt x="2476" y="17"/>
                </a:cubicBezTo>
                <a:cubicBezTo>
                  <a:pt x="2476" y="183"/>
                  <a:pt x="2476" y="183"/>
                  <a:pt x="2476" y="183"/>
                </a:cubicBezTo>
                <a:cubicBezTo>
                  <a:pt x="2476" y="189"/>
                  <a:pt x="2473" y="193"/>
                  <a:pt x="2468" y="195"/>
                </a:cubicBezTo>
                <a:cubicBezTo>
                  <a:pt x="2510" y="195"/>
                  <a:pt x="2510" y="195"/>
                  <a:pt x="2510" y="195"/>
                </a:cubicBezTo>
                <a:cubicBezTo>
                  <a:pt x="2505" y="193"/>
                  <a:pt x="2502" y="189"/>
                  <a:pt x="2502" y="183"/>
                </a:cubicBezTo>
                <a:cubicBezTo>
                  <a:pt x="2502" y="17"/>
                  <a:pt x="2502" y="17"/>
                  <a:pt x="2502" y="17"/>
                </a:cubicBezTo>
                <a:cubicBezTo>
                  <a:pt x="2502" y="11"/>
                  <a:pt x="2505" y="7"/>
                  <a:pt x="2510" y="5"/>
                </a:cubicBezTo>
                <a:close/>
                <a:moveTo>
                  <a:pt x="2613" y="18"/>
                </a:moveTo>
                <a:cubicBezTo>
                  <a:pt x="2633" y="18"/>
                  <a:pt x="2659" y="20"/>
                  <a:pt x="2659" y="20"/>
                </a:cubicBezTo>
                <a:cubicBezTo>
                  <a:pt x="2666" y="21"/>
                  <a:pt x="2670" y="27"/>
                  <a:pt x="2673" y="31"/>
                </a:cubicBezTo>
                <a:cubicBezTo>
                  <a:pt x="2673" y="5"/>
                  <a:pt x="2673" y="5"/>
                  <a:pt x="2673" y="5"/>
                </a:cubicBezTo>
                <a:cubicBezTo>
                  <a:pt x="2525" y="5"/>
                  <a:pt x="2525" y="5"/>
                  <a:pt x="2525" y="5"/>
                </a:cubicBezTo>
                <a:cubicBezTo>
                  <a:pt x="2525" y="31"/>
                  <a:pt x="2525" y="31"/>
                  <a:pt x="2525" y="31"/>
                </a:cubicBezTo>
                <a:cubicBezTo>
                  <a:pt x="2528" y="27"/>
                  <a:pt x="2533" y="20"/>
                  <a:pt x="2540" y="20"/>
                </a:cubicBezTo>
                <a:cubicBezTo>
                  <a:pt x="2540" y="20"/>
                  <a:pt x="2565" y="18"/>
                  <a:pt x="2586" y="18"/>
                </a:cubicBezTo>
                <a:cubicBezTo>
                  <a:pt x="2586" y="183"/>
                  <a:pt x="2586" y="183"/>
                  <a:pt x="2586" y="183"/>
                </a:cubicBezTo>
                <a:cubicBezTo>
                  <a:pt x="2586" y="189"/>
                  <a:pt x="2583" y="193"/>
                  <a:pt x="2579" y="195"/>
                </a:cubicBezTo>
                <a:cubicBezTo>
                  <a:pt x="2620" y="195"/>
                  <a:pt x="2620" y="195"/>
                  <a:pt x="2620" y="195"/>
                </a:cubicBezTo>
                <a:cubicBezTo>
                  <a:pt x="2616" y="193"/>
                  <a:pt x="2613" y="189"/>
                  <a:pt x="2613" y="183"/>
                </a:cubicBezTo>
                <a:cubicBezTo>
                  <a:pt x="2613" y="18"/>
                  <a:pt x="2613" y="18"/>
                  <a:pt x="2613" y="18"/>
                </a:cubicBezTo>
                <a:close/>
                <a:moveTo>
                  <a:pt x="2838" y="5"/>
                </a:moveTo>
                <a:cubicBezTo>
                  <a:pt x="2800" y="5"/>
                  <a:pt x="2800" y="5"/>
                  <a:pt x="2800" y="5"/>
                </a:cubicBezTo>
                <a:cubicBezTo>
                  <a:pt x="2808" y="7"/>
                  <a:pt x="2810" y="11"/>
                  <a:pt x="2806" y="18"/>
                </a:cubicBezTo>
                <a:cubicBezTo>
                  <a:pt x="2768" y="91"/>
                  <a:pt x="2768" y="91"/>
                  <a:pt x="2768" y="91"/>
                </a:cubicBezTo>
                <a:cubicBezTo>
                  <a:pt x="2729" y="22"/>
                  <a:pt x="2729" y="22"/>
                  <a:pt x="2729" y="22"/>
                </a:cubicBezTo>
                <a:cubicBezTo>
                  <a:pt x="2722" y="9"/>
                  <a:pt x="2727" y="8"/>
                  <a:pt x="2733" y="5"/>
                </a:cubicBezTo>
                <a:cubicBezTo>
                  <a:pt x="2679" y="5"/>
                  <a:pt x="2679" y="5"/>
                  <a:pt x="2679" y="5"/>
                </a:cubicBezTo>
                <a:cubicBezTo>
                  <a:pt x="2687" y="9"/>
                  <a:pt x="2690" y="12"/>
                  <a:pt x="2695" y="18"/>
                </a:cubicBezTo>
                <a:cubicBezTo>
                  <a:pt x="2748" y="106"/>
                  <a:pt x="2748" y="106"/>
                  <a:pt x="2748" y="106"/>
                </a:cubicBezTo>
                <a:cubicBezTo>
                  <a:pt x="2748" y="183"/>
                  <a:pt x="2748" y="183"/>
                  <a:pt x="2748" y="183"/>
                </a:cubicBezTo>
                <a:cubicBezTo>
                  <a:pt x="2748" y="189"/>
                  <a:pt x="2743" y="193"/>
                  <a:pt x="2738" y="195"/>
                </a:cubicBezTo>
                <a:cubicBezTo>
                  <a:pt x="2786" y="195"/>
                  <a:pt x="2786" y="195"/>
                  <a:pt x="2786" y="195"/>
                </a:cubicBezTo>
                <a:cubicBezTo>
                  <a:pt x="2781" y="193"/>
                  <a:pt x="2776" y="189"/>
                  <a:pt x="2776" y="183"/>
                </a:cubicBezTo>
                <a:cubicBezTo>
                  <a:pt x="2776" y="105"/>
                  <a:pt x="2776" y="105"/>
                  <a:pt x="2776" y="105"/>
                </a:cubicBezTo>
                <a:cubicBezTo>
                  <a:pt x="2821" y="20"/>
                  <a:pt x="2821" y="20"/>
                  <a:pt x="2821" y="20"/>
                </a:cubicBezTo>
                <a:cubicBezTo>
                  <a:pt x="2824" y="13"/>
                  <a:pt x="2829" y="8"/>
                  <a:pt x="2838" y="5"/>
                </a:cubicBezTo>
                <a:close/>
                <a:moveTo>
                  <a:pt x="3010" y="198"/>
                </a:moveTo>
                <a:cubicBezTo>
                  <a:pt x="3051" y="199"/>
                  <a:pt x="3099" y="166"/>
                  <a:pt x="3100" y="102"/>
                </a:cubicBezTo>
                <a:cubicBezTo>
                  <a:pt x="3102" y="38"/>
                  <a:pt x="3055" y="3"/>
                  <a:pt x="3015" y="2"/>
                </a:cubicBezTo>
                <a:cubicBezTo>
                  <a:pt x="2958" y="0"/>
                  <a:pt x="2925" y="52"/>
                  <a:pt x="2923" y="97"/>
                </a:cubicBezTo>
                <a:cubicBezTo>
                  <a:pt x="2922" y="155"/>
                  <a:pt x="2963" y="197"/>
                  <a:pt x="3010" y="198"/>
                </a:cubicBezTo>
                <a:close/>
                <a:moveTo>
                  <a:pt x="2953" y="96"/>
                </a:moveTo>
                <a:cubicBezTo>
                  <a:pt x="2953" y="45"/>
                  <a:pt x="2977" y="14"/>
                  <a:pt x="3012" y="14"/>
                </a:cubicBezTo>
                <a:cubicBezTo>
                  <a:pt x="3049" y="14"/>
                  <a:pt x="3071" y="49"/>
                  <a:pt x="3071" y="103"/>
                </a:cubicBezTo>
                <a:cubicBezTo>
                  <a:pt x="3071" y="153"/>
                  <a:pt x="3049" y="185"/>
                  <a:pt x="3013" y="185"/>
                </a:cubicBezTo>
                <a:cubicBezTo>
                  <a:pt x="2983" y="185"/>
                  <a:pt x="2953" y="157"/>
                  <a:pt x="2953" y="96"/>
                </a:cubicBezTo>
                <a:close/>
                <a:moveTo>
                  <a:pt x="3161" y="195"/>
                </a:moveTo>
                <a:cubicBezTo>
                  <a:pt x="3156" y="193"/>
                  <a:pt x="3153" y="189"/>
                  <a:pt x="3153" y="183"/>
                </a:cubicBezTo>
                <a:cubicBezTo>
                  <a:pt x="3153" y="97"/>
                  <a:pt x="3153" y="97"/>
                  <a:pt x="3153" y="97"/>
                </a:cubicBezTo>
                <a:cubicBezTo>
                  <a:pt x="3200" y="97"/>
                  <a:pt x="3200" y="97"/>
                  <a:pt x="3200" y="97"/>
                </a:cubicBezTo>
                <a:cubicBezTo>
                  <a:pt x="3203" y="97"/>
                  <a:pt x="3208" y="102"/>
                  <a:pt x="3209" y="105"/>
                </a:cubicBezTo>
                <a:cubicBezTo>
                  <a:pt x="3209" y="75"/>
                  <a:pt x="3209" y="75"/>
                  <a:pt x="3209" y="75"/>
                </a:cubicBezTo>
                <a:cubicBezTo>
                  <a:pt x="3208" y="78"/>
                  <a:pt x="3203" y="83"/>
                  <a:pt x="3200" y="83"/>
                </a:cubicBezTo>
                <a:cubicBezTo>
                  <a:pt x="3153" y="83"/>
                  <a:pt x="3153" y="83"/>
                  <a:pt x="3153" y="83"/>
                </a:cubicBezTo>
                <a:cubicBezTo>
                  <a:pt x="3153" y="19"/>
                  <a:pt x="3153" y="19"/>
                  <a:pt x="3153" y="19"/>
                </a:cubicBezTo>
                <a:cubicBezTo>
                  <a:pt x="3153" y="19"/>
                  <a:pt x="3200" y="19"/>
                  <a:pt x="3206" y="20"/>
                </a:cubicBezTo>
                <a:cubicBezTo>
                  <a:pt x="3220" y="20"/>
                  <a:pt x="3226" y="24"/>
                  <a:pt x="3230" y="30"/>
                </a:cubicBezTo>
                <a:cubicBezTo>
                  <a:pt x="3230" y="5"/>
                  <a:pt x="3230" y="5"/>
                  <a:pt x="3230" y="5"/>
                </a:cubicBezTo>
                <a:cubicBezTo>
                  <a:pt x="3119" y="5"/>
                  <a:pt x="3119" y="5"/>
                  <a:pt x="3119" y="5"/>
                </a:cubicBezTo>
                <a:cubicBezTo>
                  <a:pt x="3123" y="7"/>
                  <a:pt x="3126" y="11"/>
                  <a:pt x="3126" y="17"/>
                </a:cubicBezTo>
                <a:cubicBezTo>
                  <a:pt x="3126" y="183"/>
                  <a:pt x="3126" y="183"/>
                  <a:pt x="3126" y="183"/>
                </a:cubicBezTo>
                <a:cubicBezTo>
                  <a:pt x="3126" y="189"/>
                  <a:pt x="3124" y="193"/>
                  <a:pt x="3119" y="195"/>
                </a:cubicBezTo>
                <a:cubicBezTo>
                  <a:pt x="3161" y="195"/>
                  <a:pt x="3161" y="195"/>
                  <a:pt x="3161" y="19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noProof="0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 bwMode="gray">
          <a:xfrm>
            <a:off x="457200" y="1186033"/>
            <a:ext cx="8208000" cy="136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insert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62405" y="6228318"/>
            <a:ext cx="8208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9144000" cy="3132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GB" noProof="0" dirty="0"/>
              <a:t> 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-2628520" y="5160786"/>
            <a:ext cx="2520000" cy="15433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000" b="0" dirty="0">
                <a:solidFill>
                  <a:schemeClr val="bg1"/>
                </a:solidFill>
                <a:latin typeface="Lucida Sans" panose="020B0602030504020204" pitchFamily="34" charset="0"/>
              </a:rPr>
              <a:t>T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ry to insert an image of  </a:t>
            </a:r>
            <a:r>
              <a:rPr lang="en-GB" sz="1000" b="1" u="sng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25.4cm by 8.7cm (approx. 3:1)</a:t>
            </a:r>
            <a:r>
              <a:rPr lang="en-GB" sz="1000" b="1" u="none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 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on this layout to avoid distortion.</a:t>
            </a:r>
          </a:p>
          <a:p>
            <a:pPr algn="l"/>
            <a:endParaRPr lang="en-GB" sz="1000" b="0" baseline="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l"/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Please ensure, the image has a simple background to display the logo and text overlapping.</a:t>
            </a:r>
            <a:endParaRPr lang="en-GB" sz="1000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2628520" y="0"/>
            <a:ext cx="2520000" cy="2928320"/>
            <a:chOff x="-2772816" y="0"/>
            <a:chExt cx="2520000" cy="2928320"/>
          </a:xfrm>
        </p:grpSpPr>
        <p:sp>
          <p:nvSpPr>
            <p:cNvPr id="15" name="Rectangle 14"/>
            <p:cNvSpPr/>
            <p:nvPr userDrawn="1"/>
          </p:nvSpPr>
          <p:spPr>
            <a:xfrm>
              <a:off x="-2772816" y="0"/>
              <a:ext cx="2520000" cy="2928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sz="1000" b="1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To insert image in the picture placeholder, please follow the below instructions:</a:t>
              </a:r>
            </a:p>
            <a:p>
              <a:pPr algn="l"/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  <a:p>
              <a:pPr marL="266700" indent="-266700" algn="l">
                <a:buFont typeface="+mj-lt"/>
                <a:buAutoNum type="arabicPeriod"/>
                <a:tabLst>
                  <a:tab pos="125730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the 	icon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in the grey placeholder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Browse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the folder where the required image is saved.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to select the image and insert the image.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Once the image is placed, go to Drawing Tools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Backward 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to Back (or right mouse click Send</a:t>
              </a:r>
              <a:r>
                <a:rPr lang="en-US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Back)</a:t>
              </a:r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clrChange>
                <a:clrFrom>
                  <a:srgbClr val="DAE0E4"/>
                </a:clrFrom>
                <a:clrTo>
                  <a:srgbClr val="DAE0E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-1747750" y="723105"/>
              <a:ext cx="304801" cy="316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5654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457200" y="2552203"/>
            <a:ext cx="5040000" cy="3600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5760000" y="0"/>
            <a:ext cx="3384000" cy="6858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GB" noProof="0" dirty="0"/>
              <a:t> 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 bwMode="gray">
          <a:xfrm>
            <a:off x="457200" y="1186033"/>
            <a:ext cx="5040000" cy="1368000"/>
          </a:xfrm>
        </p:spPr>
        <p:txBody>
          <a:bodyPr/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62405" y="6228318"/>
            <a:ext cx="5040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-2628520" y="5160786"/>
            <a:ext cx="2520000" cy="15433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000" b="0" dirty="0">
                <a:solidFill>
                  <a:schemeClr val="bg1"/>
                </a:solidFill>
                <a:latin typeface="Lucida Sans" panose="020B0602030504020204" pitchFamily="34" charset="0"/>
              </a:rPr>
              <a:t>T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ry to insert an image of </a:t>
            </a:r>
            <a:r>
              <a:rPr lang="en-GB" sz="1000" b="1" u="sng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9.4cm by 19.05cm (1:2)</a:t>
            </a:r>
            <a:r>
              <a:rPr lang="en-GB" sz="1000" b="1" u="none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 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on this layout to avoid distortion.</a:t>
            </a:r>
          </a:p>
          <a:p>
            <a:pPr algn="l"/>
            <a:endParaRPr lang="en-GB" sz="1000" b="0" baseline="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l"/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Please ensure, the image has a simple background to display the logo and text overlapping.</a:t>
            </a:r>
            <a:endParaRPr lang="en-GB" sz="1000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-2628520" y="0"/>
            <a:ext cx="2520000" cy="2928320"/>
            <a:chOff x="-2772816" y="0"/>
            <a:chExt cx="2520000" cy="2928320"/>
          </a:xfrm>
        </p:grpSpPr>
        <p:sp>
          <p:nvSpPr>
            <p:cNvPr id="16" name="Rectangle 15"/>
            <p:cNvSpPr/>
            <p:nvPr userDrawn="1"/>
          </p:nvSpPr>
          <p:spPr>
            <a:xfrm>
              <a:off x="-2772816" y="0"/>
              <a:ext cx="2520000" cy="2928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sz="1000" b="1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To insert image in the picture placeholder, please follow the below instructions:</a:t>
              </a:r>
            </a:p>
            <a:p>
              <a:pPr algn="l"/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  <a:p>
              <a:pPr marL="266700" indent="-266700" algn="l">
                <a:buFont typeface="+mj-lt"/>
                <a:buAutoNum type="arabicPeriod"/>
                <a:tabLst>
                  <a:tab pos="125730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the 	icon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in the grey placeholder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Browse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the folder where the required image is saved.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to select the image and insert the image.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Once the image is placed, go to Drawing Tools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Backward 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to Back (or right mouse click Send</a:t>
              </a:r>
              <a:r>
                <a:rPr lang="en-US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Back)</a:t>
              </a:r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</p:txBody>
        </p:sp>
        <p:pic>
          <p:nvPicPr>
            <p:cNvPr id="17" name="Picture 2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clrChange>
                <a:clrFrom>
                  <a:srgbClr val="DAE0E4"/>
                </a:clrFrom>
                <a:clrTo>
                  <a:srgbClr val="DAE0E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-1747750" y="723105"/>
              <a:ext cx="304801" cy="316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2780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>
              <a:tabLst>
                <a:tab pos="3227388" algn="l"/>
              </a:tabLst>
              <a:defRPr/>
            </a:lvl1pPr>
          </a:lstStyle>
          <a:p>
            <a:r>
              <a:rPr lang="en-GB" noProof="0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insert title</a:t>
            </a:r>
          </a:p>
        </p:txBody>
      </p:sp>
      <p:sp>
        <p:nvSpPr>
          <p:cNvPr id="67" name="Freeform 6"/>
          <p:cNvSpPr>
            <a:spLocks noChangeAspect="1" noEditPoints="1"/>
          </p:cNvSpPr>
          <p:nvPr userDrawn="1"/>
        </p:nvSpPr>
        <p:spPr bwMode="gray">
          <a:xfrm>
            <a:off x="6084888" y="368301"/>
            <a:ext cx="2717800" cy="592138"/>
          </a:xfrm>
          <a:custGeom>
            <a:avLst/>
            <a:gdLst>
              <a:gd name="T0" fmla="*/ 69 w 3646"/>
              <a:gd name="T1" fmla="*/ 623 h 794"/>
              <a:gd name="T2" fmla="*/ 209 w 3646"/>
              <a:gd name="T3" fmla="*/ 440 h 794"/>
              <a:gd name="T4" fmla="*/ 261 w 3646"/>
              <a:gd name="T5" fmla="*/ 248 h 794"/>
              <a:gd name="T6" fmla="*/ 488 w 3646"/>
              <a:gd name="T7" fmla="*/ 282 h 794"/>
              <a:gd name="T8" fmla="*/ 627 w 3646"/>
              <a:gd name="T9" fmla="*/ 542 h 794"/>
              <a:gd name="T10" fmla="*/ 567 w 3646"/>
              <a:gd name="T11" fmla="*/ 380 h 794"/>
              <a:gd name="T12" fmla="*/ 481 w 3646"/>
              <a:gd name="T13" fmla="*/ 308 h 794"/>
              <a:gd name="T14" fmla="*/ 1184 w 3646"/>
              <a:gd name="T15" fmla="*/ 616 h 794"/>
              <a:gd name="T16" fmla="*/ 1196 w 3646"/>
              <a:gd name="T17" fmla="*/ 290 h 794"/>
              <a:gd name="T18" fmla="*/ 1246 w 3646"/>
              <a:gd name="T19" fmla="*/ 151 h 794"/>
              <a:gd name="T20" fmla="*/ 1316 w 3646"/>
              <a:gd name="T21" fmla="*/ 362 h 794"/>
              <a:gd name="T22" fmla="*/ 1554 w 3646"/>
              <a:gd name="T23" fmla="*/ 627 h 794"/>
              <a:gd name="T24" fmla="*/ 2231 w 3646"/>
              <a:gd name="T25" fmla="*/ 300 h 794"/>
              <a:gd name="T26" fmla="*/ 1884 w 3646"/>
              <a:gd name="T27" fmla="*/ 299 h 794"/>
              <a:gd name="T28" fmla="*/ 1973 w 3646"/>
              <a:gd name="T29" fmla="*/ 599 h 794"/>
              <a:gd name="T30" fmla="*/ 2191 w 3646"/>
              <a:gd name="T31" fmla="*/ 615 h 794"/>
              <a:gd name="T32" fmla="*/ 2341 w 3646"/>
              <a:gd name="T33" fmla="*/ 599 h 794"/>
              <a:gd name="T34" fmla="*/ 2295 w 3646"/>
              <a:gd name="T35" fmla="*/ 282 h 794"/>
              <a:gd name="T36" fmla="*/ 2969 w 3646"/>
              <a:gd name="T37" fmla="*/ 616 h 794"/>
              <a:gd name="T38" fmla="*/ 2981 w 3646"/>
              <a:gd name="T39" fmla="*/ 290 h 794"/>
              <a:gd name="T40" fmla="*/ 3032 w 3646"/>
              <a:gd name="T41" fmla="*/ 580 h 794"/>
              <a:gd name="T42" fmla="*/ 3153 w 3646"/>
              <a:gd name="T43" fmla="*/ 282 h 794"/>
              <a:gd name="T44" fmla="*/ 3087 w 3646"/>
              <a:gd name="T45" fmla="*/ 565 h 794"/>
              <a:gd name="T46" fmla="*/ 3413 w 3646"/>
              <a:gd name="T47" fmla="*/ 282 h 794"/>
              <a:gd name="T48" fmla="*/ 3413 w 3646"/>
              <a:gd name="T49" fmla="*/ 599 h 794"/>
              <a:gd name="T50" fmla="*/ 3646 w 3646"/>
              <a:gd name="T51" fmla="*/ 627 h 794"/>
              <a:gd name="T52" fmla="*/ 2754 w 3646"/>
              <a:gd name="T53" fmla="*/ 378 h 794"/>
              <a:gd name="T54" fmla="*/ 2438 w 3646"/>
              <a:gd name="T55" fmla="*/ 301 h 794"/>
              <a:gd name="T56" fmla="*/ 2557 w 3646"/>
              <a:gd name="T57" fmla="*/ 332 h 794"/>
              <a:gd name="T58" fmla="*/ 2553 w 3646"/>
              <a:gd name="T59" fmla="*/ 627 h 794"/>
              <a:gd name="T60" fmla="*/ 770 w 3646"/>
              <a:gd name="T61" fmla="*/ 566 h 794"/>
              <a:gd name="T62" fmla="*/ 796 w 3646"/>
              <a:gd name="T63" fmla="*/ 633 h 794"/>
              <a:gd name="T64" fmla="*/ 894 w 3646"/>
              <a:gd name="T65" fmla="*/ 308 h 794"/>
              <a:gd name="T66" fmla="*/ 992 w 3646"/>
              <a:gd name="T67" fmla="*/ 610 h 794"/>
              <a:gd name="T68" fmla="*/ 1616 w 3646"/>
              <a:gd name="T69" fmla="*/ 318 h 794"/>
              <a:gd name="T70" fmla="*/ 1754 w 3646"/>
              <a:gd name="T71" fmla="*/ 420 h 794"/>
              <a:gd name="T72" fmla="*/ 1779 w 3646"/>
              <a:gd name="T73" fmla="*/ 560 h 794"/>
              <a:gd name="T74" fmla="*/ 1785 w 3646"/>
              <a:gd name="T75" fmla="*/ 554 h 794"/>
              <a:gd name="T76" fmla="*/ 1473 w 3646"/>
              <a:gd name="T77" fmla="*/ 5 h 794"/>
              <a:gd name="T78" fmla="*/ 1582 w 3646"/>
              <a:gd name="T79" fmla="*/ 5 h 794"/>
              <a:gd name="T80" fmla="*/ 1750 w 3646"/>
              <a:gd name="T81" fmla="*/ 17 h 794"/>
              <a:gd name="T82" fmla="*/ 1608 w 3646"/>
              <a:gd name="T83" fmla="*/ 195 h 794"/>
              <a:gd name="T84" fmla="*/ 1743 w 3646"/>
              <a:gd name="T85" fmla="*/ 5 h 794"/>
              <a:gd name="T86" fmla="*/ 1841 w 3646"/>
              <a:gd name="T87" fmla="*/ 195 h 794"/>
              <a:gd name="T88" fmla="*/ 1907 w 3646"/>
              <a:gd name="T89" fmla="*/ 5 h 794"/>
              <a:gd name="T90" fmla="*/ 2001 w 3646"/>
              <a:gd name="T91" fmla="*/ 18 h 794"/>
              <a:gd name="T92" fmla="*/ 2151 w 3646"/>
              <a:gd name="T93" fmla="*/ 195 h 794"/>
              <a:gd name="T94" fmla="*/ 2128 w 3646"/>
              <a:gd name="T95" fmla="*/ 75 h 794"/>
              <a:gd name="T96" fmla="*/ 2292 w 3646"/>
              <a:gd name="T97" fmla="*/ 52 h 794"/>
              <a:gd name="T98" fmla="*/ 2205 w 3646"/>
              <a:gd name="T99" fmla="*/ 183 h 794"/>
              <a:gd name="T100" fmla="*/ 2317 w 3646"/>
              <a:gd name="T101" fmla="*/ 184 h 794"/>
              <a:gd name="T102" fmla="*/ 2205 w 3646"/>
              <a:gd name="T103" fmla="*/ 93 h 794"/>
              <a:gd name="T104" fmla="*/ 2434 w 3646"/>
              <a:gd name="T105" fmla="*/ 13 h 794"/>
              <a:gd name="T106" fmla="*/ 2336 w 3646"/>
              <a:gd name="T107" fmla="*/ 182 h 794"/>
              <a:gd name="T108" fmla="*/ 2468 w 3646"/>
              <a:gd name="T109" fmla="*/ 195 h 794"/>
              <a:gd name="T110" fmla="*/ 2673 w 3646"/>
              <a:gd name="T111" fmla="*/ 31 h 794"/>
              <a:gd name="T112" fmla="*/ 2579 w 3646"/>
              <a:gd name="T113" fmla="*/ 195 h 794"/>
              <a:gd name="T114" fmla="*/ 2768 w 3646"/>
              <a:gd name="T115" fmla="*/ 91 h 794"/>
              <a:gd name="T116" fmla="*/ 2738 w 3646"/>
              <a:gd name="T117" fmla="*/ 195 h 794"/>
              <a:gd name="T118" fmla="*/ 3100 w 3646"/>
              <a:gd name="T119" fmla="*/ 102 h 794"/>
              <a:gd name="T120" fmla="*/ 3013 w 3646"/>
              <a:gd name="T121" fmla="*/ 185 h 794"/>
              <a:gd name="T122" fmla="*/ 3209 w 3646"/>
              <a:gd name="T123" fmla="*/ 75 h 794"/>
              <a:gd name="T124" fmla="*/ 3119 w 3646"/>
              <a:gd name="T125" fmla="*/ 5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46" h="794">
                <a:moveTo>
                  <a:pt x="161" y="328"/>
                </a:moveTo>
                <a:cubicBezTo>
                  <a:pt x="195" y="345"/>
                  <a:pt x="220" y="359"/>
                  <a:pt x="237" y="369"/>
                </a:cubicBezTo>
                <a:cubicBezTo>
                  <a:pt x="254" y="379"/>
                  <a:pt x="268" y="393"/>
                  <a:pt x="280" y="411"/>
                </a:cubicBezTo>
                <a:cubicBezTo>
                  <a:pt x="293" y="429"/>
                  <a:pt x="299" y="453"/>
                  <a:pt x="299" y="484"/>
                </a:cubicBezTo>
                <a:cubicBezTo>
                  <a:pt x="299" y="528"/>
                  <a:pt x="283" y="563"/>
                  <a:pt x="249" y="591"/>
                </a:cubicBezTo>
                <a:cubicBezTo>
                  <a:pt x="216" y="619"/>
                  <a:pt x="179" y="633"/>
                  <a:pt x="138" y="633"/>
                </a:cubicBezTo>
                <a:cubicBezTo>
                  <a:pt x="110" y="633"/>
                  <a:pt x="87" y="630"/>
                  <a:pt x="69" y="623"/>
                </a:cubicBezTo>
                <a:cubicBezTo>
                  <a:pt x="50" y="616"/>
                  <a:pt x="28" y="606"/>
                  <a:pt x="2" y="592"/>
                </a:cubicBezTo>
                <a:cubicBezTo>
                  <a:pt x="0" y="483"/>
                  <a:pt x="0" y="483"/>
                  <a:pt x="0" y="483"/>
                </a:cubicBezTo>
                <a:cubicBezTo>
                  <a:pt x="10" y="516"/>
                  <a:pt x="26" y="544"/>
                  <a:pt x="47" y="568"/>
                </a:cubicBezTo>
                <a:cubicBezTo>
                  <a:pt x="69" y="591"/>
                  <a:pt x="97" y="602"/>
                  <a:pt x="133" y="602"/>
                </a:cubicBezTo>
                <a:cubicBezTo>
                  <a:pt x="168" y="602"/>
                  <a:pt x="193" y="592"/>
                  <a:pt x="209" y="571"/>
                </a:cubicBezTo>
                <a:cubicBezTo>
                  <a:pt x="224" y="551"/>
                  <a:pt x="232" y="528"/>
                  <a:pt x="232" y="505"/>
                </a:cubicBezTo>
                <a:cubicBezTo>
                  <a:pt x="232" y="473"/>
                  <a:pt x="224" y="452"/>
                  <a:pt x="209" y="440"/>
                </a:cubicBezTo>
                <a:cubicBezTo>
                  <a:pt x="193" y="429"/>
                  <a:pt x="160" y="410"/>
                  <a:pt x="109" y="385"/>
                </a:cubicBezTo>
                <a:cubicBezTo>
                  <a:pt x="72" y="366"/>
                  <a:pt x="45" y="347"/>
                  <a:pt x="27" y="327"/>
                </a:cubicBezTo>
                <a:cubicBezTo>
                  <a:pt x="10" y="307"/>
                  <a:pt x="2" y="282"/>
                  <a:pt x="2" y="253"/>
                </a:cubicBezTo>
                <a:cubicBezTo>
                  <a:pt x="2" y="212"/>
                  <a:pt x="17" y="180"/>
                  <a:pt x="48" y="157"/>
                </a:cubicBezTo>
                <a:cubicBezTo>
                  <a:pt x="79" y="135"/>
                  <a:pt x="114" y="123"/>
                  <a:pt x="153" y="123"/>
                </a:cubicBezTo>
                <a:cubicBezTo>
                  <a:pt x="194" y="123"/>
                  <a:pt x="229" y="133"/>
                  <a:pt x="257" y="152"/>
                </a:cubicBezTo>
                <a:cubicBezTo>
                  <a:pt x="261" y="248"/>
                  <a:pt x="261" y="248"/>
                  <a:pt x="261" y="248"/>
                </a:cubicBezTo>
                <a:cubicBezTo>
                  <a:pt x="256" y="225"/>
                  <a:pt x="243" y="204"/>
                  <a:pt x="222" y="184"/>
                </a:cubicBezTo>
                <a:cubicBezTo>
                  <a:pt x="201" y="163"/>
                  <a:pt x="174" y="153"/>
                  <a:pt x="143" y="153"/>
                </a:cubicBezTo>
                <a:cubicBezTo>
                  <a:pt x="115" y="153"/>
                  <a:pt x="95" y="161"/>
                  <a:pt x="81" y="178"/>
                </a:cubicBezTo>
                <a:cubicBezTo>
                  <a:pt x="68" y="194"/>
                  <a:pt x="62" y="212"/>
                  <a:pt x="62" y="231"/>
                </a:cubicBezTo>
                <a:cubicBezTo>
                  <a:pt x="62" y="252"/>
                  <a:pt x="68" y="269"/>
                  <a:pt x="81" y="280"/>
                </a:cubicBezTo>
                <a:cubicBezTo>
                  <a:pt x="95" y="292"/>
                  <a:pt x="121" y="308"/>
                  <a:pt x="161" y="328"/>
                </a:cubicBezTo>
                <a:close/>
                <a:moveTo>
                  <a:pt x="488" y="282"/>
                </a:moveTo>
                <a:cubicBezTo>
                  <a:pt x="456" y="282"/>
                  <a:pt x="428" y="290"/>
                  <a:pt x="403" y="307"/>
                </a:cubicBezTo>
                <a:cubicBezTo>
                  <a:pt x="378" y="324"/>
                  <a:pt x="360" y="346"/>
                  <a:pt x="346" y="373"/>
                </a:cubicBezTo>
                <a:cubicBezTo>
                  <a:pt x="333" y="401"/>
                  <a:pt x="327" y="429"/>
                  <a:pt x="327" y="458"/>
                </a:cubicBezTo>
                <a:cubicBezTo>
                  <a:pt x="327" y="503"/>
                  <a:pt x="340" y="544"/>
                  <a:pt x="367" y="580"/>
                </a:cubicBezTo>
                <a:cubicBezTo>
                  <a:pt x="394" y="615"/>
                  <a:pt x="434" y="633"/>
                  <a:pt x="487" y="633"/>
                </a:cubicBezTo>
                <a:cubicBezTo>
                  <a:pt x="518" y="633"/>
                  <a:pt x="545" y="625"/>
                  <a:pt x="570" y="608"/>
                </a:cubicBezTo>
                <a:cubicBezTo>
                  <a:pt x="594" y="592"/>
                  <a:pt x="613" y="570"/>
                  <a:pt x="627" y="542"/>
                </a:cubicBezTo>
                <a:cubicBezTo>
                  <a:pt x="640" y="514"/>
                  <a:pt x="647" y="486"/>
                  <a:pt x="647" y="458"/>
                </a:cubicBezTo>
                <a:cubicBezTo>
                  <a:pt x="647" y="428"/>
                  <a:pt x="641" y="400"/>
                  <a:pt x="630" y="373"/>
                </a:cubicBezTo>
                <a:cubicBezTo>
                  <a:pt x="619" y="346"/>
                  <a:pt x="601" y="324"/>
                  <a:pt x="576" y="307"/>
                </a:cubicBezTo>
                <a:cubicBezTo>
                  <a:pt x="552" y="290"/>
                  <a:pt x="523" y="282"/>
                  <a:pt x="488" y="282"/>
                </a:cubicBezTo>
                <a:close/>
                <a:moveTo>
                  <a:pt x="481" y="308"/>
                </a:moveTo>
                <a:cubicBezTo>
                  <a:pt x="503" y="308"/>
                  <a:pt x="521" y="314"/>
                  <a:pt x="535" y="328"/>
                </a:cubicBezTo>
                <a:cubicBezTo>
                  <a:pt x="549" y="341"/>
                  <a:pt x="560" y="358"/>
                  <a:pt x="567" y="380"/>
                </a:cubicBezTo>
                <a:cubicBezTo>
                  <a:pt x="575" y="401"/>
                  <a:pt x="579" y="425"/>
                  <a:pt x="581" y="453"/>
                </a:cubicBezTo>
                <a:cubicBezTo>
                  <a:pt x="582" y="496"/>
                  <a:pt x="575" y="531"/>
                  <a:pt x="560" y="560"/>
                </a:cubicBezTo>
                <a:cubicBezTo>
                  <a:pt x="545" y="588"/>
                  <a:pt x="522" y="603"/>
                  <a:pt x="492" y="604"/>
                </a:cubicBezTo>
                <a:cubicBezTo>
                  <a:pt x="463" y="606"/>
                  <a:pt x="440" y="593"/>
                  <a:pt x="422" y="565"/>
                </a:cubicBezTo>
                <a:cubicBezTo>
                  <a:pt x="404" y="537"/>
                  <a:pt x="395" y="503"/>
                  <a:pt x="393" y="462"/>
                </a:cubicBezTo>
                <a:cubicBezTo>
                  <a:pt x="392" y="420"/>
                  <a:pt x="398" y="384"/>
                  <a:pt x="414" y="354"/>
                </a:cubicBezTo>
                <a:cubicBezTo>
                  <a:pt x="429" y="325"/>
                  <a:pt x="451" y="310"/>
                  <a:pt x="481" y="308"/>
                </a:cubicBezTo>
                <a:close/>
                <a:moveTo>
                  <a:pt x="1095" y="223"/>
                </a:moveTo>
                <a:cubicBezTo>
                  <a:pt x="1000" y="321"/>
                  <a:pt x="1000" y="321"/>
                  <a:pt x="1000" y="321"/>
                </a:cubicBezTo>
                <a:cubicBezTo>
                  <a:pt x="1031" y="321"/>
                  <a:pt x="1031" y="321"/>
                  <a:pt x="1031" y="321"/>
                </a:cubicBezTo>
                <a:cubicBezTo>
                  <a:pt x="1031" y="527"/>
                  <a:pt x="1031" y="527"/>
                  <a:pt x="1031" y="527"/>
                </a:cubicBezTo>
                <a:cubicBezTo>
                  <a:pt x="1031" y="560"/>
                  <a:pt x="1041" y="586"/>
                  <a:pt x="1059" y="605"/>
                </a:cubicBezTo>
                <a:cubicBezTo>
                  <a:pt x="1078" y="624"/>
                  <a:pt x="1103" y="633"/>
                  <a:pt x="1133" y="633"/>
                </a:cubicBezTo>
                <a:cubicBezTo>
                  <a:pt x="1152" y="633"/>
                  <a:pt x="1169" y="627"/>
                  <a:pt x="1184" y="616"/>
                </a:cubicBezTo>
                <a:cubicBezTo>
                  <a:pt x="1199" y="604"/>
                  <a:pt x="1207" y="594"/>
                  <a:pt x="1207" y="583"/>
                </a:cubicBezTo>
                <a:cubicBezTo>
                  <a:pt x="1199" y="590"/>
                  <a:pt x="1192" y="595"/>
                  <a:pt x="1187" y="598"/>
                </a:cubicBezTo>
                <a:cubicBezTo>
                  <a:pt x="1182" y="601"/>
                  <a:pt x="1173" y="602"/>
                  <a:pt x="1160" y="602"/>
                </a:cubicBezTo>
                <a:cubicBezTo>
                  <a:pt x="1116" y="602"/>
                  <a:pt x="1093" y="577"/>
                  <a:pt x="1093" y="527"/>
                </a:cubicBezTo>
                <a:cubicBezTo>
                  <a:pt x="1093" y="321"/>
                  <a:pt x="1093" y="321"/>
                  <a:pt x="1093" y="321"/>
                </a:cubicBezTo>
                <a:cubicBezTo>
                  <a:pt x="1170" y="321"/>
                  <a:pt x="1170" y="321"/>
                  <a:pt x="1170" y="321"/>
                </a:cubicBezTo>
                <a:cubicBezTo>
                  <a:pt x="1196" y="290"/>
                  <a:pt x="1196" y="290"/>
                  <a:pt x="1196" y="290"/>
                </a:cubicBezTo>
                <a:cubicBezTo>
                  <a:pt x="1095" y="290"/>
                  <a:pt x="1095" y="290"/>
                  <a:pt x="1095" y="290"/>
                </a:cubicBezTo>
                <a:cubicBezTo>
                  <a:pt x="1095" y="223"/>
                  <a:pt x="1095" y="223"/>
                  <a:pt x="1095" y="223"/>
                </a:cubicBezTo>
                <a:close/>
                <a:moveTo>
                  <a:pt x="1426" y="282"/>
                </a:moveTo>
                <a:cubicBezTo>
                  <a:pt x="1392" y="282"/>
                  <a:pt x="1356" y="299"/>
                  <a:pt x="1316" y="334"/>
                </a:cubicBezTo>
                <a:cubicBezTo>
                  <a:pt x="1316" y="123"/>
                  <a:pt x="1316" y="123"/>
                  <a:pt x="1316" y="123"/>
                </a:cubicBezTo>
                <a:cubicBezTo>
                  <a:pt x="1226" y="141"/>
                  <a:pt x="1226" y="141"/>
                  <a:pt x="1226" y="141"/>
                </a:cubicBezTo>
                <a:cubicBezTo>
                  <a:pt x="1235" y="144"/>
                  <a:pt x="1242" y="148"/>
                  <a:pt x="1246" y="151"/>
                </a:cubicBezTo>
                <a:cubicBezTo>
                  <a:pt x="1250" y="155"/>
                  <a:pt x="1252" y="161"/>
                  <a:pt x="1252" y="170"/>
                </a:cubicBezTo>
                <a:cubicBezTo>
                  <a:pt x="1252" y="599"/>
                  <a:pt x="1252" y="599"/>
                  <a:pt x="1252" y="599"/>
                </a:cubicBezTo>
                <a:cubicBezTo>
                  <a:pt x="1252" y="611"/>
                  <a:pt x="1246" y="620"/>
                  <a:pt x="1233" y="627"/>
                </a:cubicBezTo>
                <a:cubicBezTo>
                  <a:pt x="1336" y="627"/>
                  <a:pt x="1336" y="627"/>
                  <a:pt x="1336" y="627"/>
                </a:cubicBezTo>
                <a:cubicBezTo>
                  <a:pt x="1328" y="622"/>
                  <a:pt x="1323" y="618"/>
                  <a:pt x="1320" y="614"/>
                </a:cubicBezTo>
                <a:cubicBezTo>
                  <a:pt x="1317" y="610"/>
                  <a:pt x="1316" y="605"/>
                  <a:pt x="1316" y="599"/>
                </a:cubicBezTo>
                <a:cubicBezTo>
                  <a:pt x="1316" y="362"/>
                  <a:pt x="1316" y="362"/>
                  <a:pt x="1316" y="362"/>
                </a:cubicBezTo>
                <a:cubicBezTo>
                  <a:pt x="1324" y="352"/>
                  <a:pt x="1335" y="343"/>
                  <a:pt x="1349" y="335"/>
                </a:cubicBezTo>
                <a:cubicBezTo>
                  <a:pt x="1363" y="328"/>
                  <a:pt x="1379" y="324"/>
                  <a:pt x="1395" y="324"/>
                </a:cubicBezTo>
                <a:cubicBezTo>
                  <a:pt x="1424" y="324"/>
                  <a:pt x="1444" y="332"/>
                  <a:pt x="1456" y="347"/>
                </a:cubicBezTo>
                <a:cubicBezTo>
                  <a:pt x="1467" y="362"/>
                  <a:pt x="1473" y="382"/>
                  <a:pt x="1473" y="407"/>
                </a:cubicBezTo>
                <a:cubicBezTo>
                  <a:pt x="1473" y="599"/>
                  <a:pt x="1473" y="599"/>
                  <a:pt x="1473" y="599"/>
                </a:cubicBezTo>
                <a:cubicBezTo>
                  <a:pt x="1473" y="610"/>
                  <a:pt x="1467" y="619"/>
                  <a:pt x="1454" y="627"/>
                </a:cubicBezTo>
                <a:cubicBezTo>
                  <a:pt x="1554" y="627"/>
                  <a:pt x="1554" y="627"/>
                  <a:pt x="1554" y="627"/>
                </a:cubicBezTo>
                <a:cubicBezTo>
                  <a:pt x="1547" y="622"/>
                  <a:pt x="1542" y="618"/>
                  <a:pt x="1539" y="615"/>
                </a:cubicBezTo>
                <a:cubicBezTo>
                  <a:pt x="1537" y="612"/>
                  <a:pt x="1535" y="607"/>
                  <a:pt x="1535" y="599"/>
                </a:cubicBezTo>
                <a:cubicBezTo>
                  <a:pt x="1535" y="383"/>
                  <a:pt x="1535" y="383"/>
                  <a:pt x="1535" y="383"/>
                </a:cubicBezTo>
                <a:cubicBezTo>
                  <a:pt x="1535" y="351"/>
                  <a:pt x="1525" y="326"/>
                  <a:pt x="1504" y="308"/>
                </a:cubicBezTo>
                <a:cubicBezTo>
                  <a:pt x="1483" y="290"/>
                  <a:pt x="1457" y="282"/>
                  <a:pt x="1426" y="282"/>
                </a:cubicBezTo>
                <a:close/>
                <a:moveTo>
                  <a:pt x="2295" y="282"/>
                </a:moveTo>
                <a:cubicBezTo>
                  <a:pt x="2273" y="282"/>
                  <a:pt x="2252" y="288"/>
                  <a:pt x="2231" y="300"/>
                </a:cubicBezTo>
                <a:cubicBezTo>
                  <a:pt x="2210" y="312"/>
                  <a:pt x="2193" y="328"/>
                  <a:pt x="2179" y="345"/>
                </a:cubicBezTo>
                <a:cubicBezTo>
                  <a:pt x="2173" y="325"/>
                  <a:pt x="2160" y="309"/>
                  <a:pt x="2141" y="298"/>
                </a:cubicBezTo>
                <a:cubicBezTo>
                  <a:pt x="2122" y="287"/>
                  <a:pt x="2101" y="282"/>
                  <a:pt x="2080" y="282"/>
                </a:cubicBezTo>
                <a:cubicBezTo>
                  <a:pt x="2059" y="282"/>
                  <a:pt x="2039" y="287"/>
                  <a:pt x="2023" y="297"/>
                </a:cubicBezTo>
                <a:cubicBezTo>
                  <a:pt x="2006" y="306"/>
                  <a:pt x="1989" y="318"/>
                  <a:pt x="1973" y="332"/>
                </a:cubicBezTo>
                <a:cubicBezTo>
                  <a:pt x="1973" y="282"/>
                  <a:pt x="1973" y="282"/>
                  <a:pt x="1973" y="282"/>
                </a:cubicBezTo>
                <a:cubicBezTo>
                  <a:pt x="1884" y="299"/>
                  <a:pt x="1884" y="299"/>
                  <a:pt x="1884" y="299"/>
                </a:cubicBezTo>
                <a:cubicBezTo>
                  <a:pt x="1892" y="301"/>
                  <a:pt x="1898" y="304"/>
                  <a:pt x="1903" y="308"/>
                </a:cubicBezTo>
                <a:cubicBezTo>
                  <a:pt x="1908" y="312"/>
                  <a:pt x="1911" y="319"/>
                  <a:pt x="1911" y="328"/>
                </a:cubicBezTo>
                <a:cubicBezTo>
                  <a:pt x="1911" y="599"/>
                  <a:pt x="1911" y="599"/>
                  <a:pt x="1911" y="599"/>
                </a:cubicBezTo>
                <a:cubicBezTo>
                  <a:pt x="1911" y="610"/>
                  <a:pt x="1904" y="619"/>
                  <a:pt x="1892" y="627"/>
                </a:cubicBezTo>
                <a:cubicBezTo>
                  <a:pt x="1994" y="627"/>
                  <a:pt x="1994" y="627"/>
                  <a:pt x="1994" y="627"/>
                </a:cubicBezTo>
                <a:cubicBezTo>
                  <a:pt x="1986" y="622"/>
                  <a:pt x="1981" y="618"/>
                  <a:pt x="1978" y="614"/>
                </a:cubicBezTo>
                <a:cubicBezTo>
                  <a:pt x="1975" y="611"/>
                  <a:pt x="1973" y="606"/>
                  <a:pt x="1973" y="599"/>
                </a:cubicBezTo>
                <a:cubicBezTo>
                  <a:pt x="1973" y="360"/>
                  <a:pt x="1973" y="360"/>
                  <a:pt x="1973" y="360"/>
                </a:cubicBezTo>
                <a:cubicBezTo>
                  <a:pt x="1994" y="336"/>
                  <a:pt x="2018" y="323"/>
                  <a:pt x="2047" y="323"/>
                </a:cubicBezTo>
                <a:cubicBezTo>
                  <a:pt x="2098" y="323"/>
                  <a:pt x="2123" y="349"/>
                  <a:pt x="2123" y="400"/>
                </a:cubicBezTo>
                <a:cubicBezTo>
                  <a:pt x="2123" y="599"/>
                  <a:pt x="2123" y="599"/>
                  <a:pt x="2123" y="599"/>
                </a:cubicBezTo>
                <a:cubicBezTo>
                  <a:pt x="2123" y="610"/>
                  <a:pt x="2117" y="619"/>
                  <a:pt x="2104" y="627"/>
                </a:cubicBezTo>
                <a:cubicBezTo>
                  <a:pt x="2206" y="627"/>
                  <a:pt x="2206" y="627"/>
                  <a:pt x="2206" y="627"/>
                </a:cubicBezTo>
                <a:cubicBezTo>
                  <a:pt x="2199" y="623"/>
                  <a:pt x="2195" y="619"/>
                  <a:pt x="2191" y="615"/>
                </a:cubicBezTo>
                <a:cubicBezTo>
                  <a:pt x="2188" y="611"/>
                  <a:pt x="2187" y="605"/>
                  <a:pt x="2187" y="599"/>
                </a:cubicBezTo>
                <a:cubicBezTo>
                  <a:pt x="2187" y="380"/>
                  <a:pt x="2187" y="380"/>
                  <a:pt x="2187" y="380"/>
                </a:cubicBezTo>
                <a:cubicBezTo>
                  <a:pt x="2187" y="375"/>
                  <a:pt x="2186" y="372"/>
                  <a:pt x="2185" y="369"/>
                </a:cubicBezTo>
                <a:cubicBezTo>
                  <a:pt x="2207" y="338"/>
                  <a:pt x="2233" y="323"/>
                  <a:pt x="2264" y="323"/>
                </a:cubicBezTo>
                <a:cubicBezTo>
                  <a:pt x="2291" y="323"/>
                  <a:pt x="2310" y="331"/>
                  <a:pt x="2323" y="345"/>
                </a:cubicBezTo>
                <a:cubicBezTo>
                  <a:pt x="2335" y="360"/>
                  <a:pt x="2341" y="380"/>
                  <a:pt x="2341" y="403"/>
                </a:cubicBezTo>
                <a:cubicBezTo>
                  <a:pt x="2341" y="599"/>
                  <a:pt x="2341" y="599"/>
                  <a:pt x="2341" y="599"/>
                </a:cubicBezTo>
                <a:cubicBezTo>
                  <a:pt x="2341" y="609"/>
                  <a:pt x="2334" y="619"/>
                  <a:pt x="2320" y="627"/>
                </a:cubicBezTo>
                <a:cubicBezTo>
                  <a:pt x="2422" y="627"/>
                  <a:pt x="2422" y="627"/>
                  <a:pt x="2422" y="627"/>
                </a:cubicBezTo>
                <a:cubicBezTo>
                  <a:pt x="2415" y="623"/>
                  <a:pt x="2411" y="619"/>
                  <a:pt x="2408" y="615"/>
                </a:cubicBezTo>
                <a:cubicBezTo>
                  <a:pt x="2404" y="611"/>
                  <a:pt x="2403" y="605"/>
                  <a:pt x="2403" y="599"/>
                </a:cubicBezTo>
                <a:cubicBezTo>
                  <a:pt x="2403" y="382"/>
                  <a:pt x="2403" y="382"/>
                  <a:pt x="2403" y="382"/>
                </a:cubicBezTo>
                <a:cubicBezTo>
                  <a:pt x="2403" y="350"/>
                  <a:pt x="2392" y="325"/>
                  <a:pt x="2370" y="308"/>
                </a:cubicBezTo>
                <a:cubicBezTo>
                  <a:pt x="2347" y="290"/>
                  <a:pt x="2323" y="282"/>
                  <a:pt x="2295" y="282"/>
                </a:cubicBezTo>
                <a:close/>
                <a:moveTo>
                  <a:pt x="2880" y="223"/>
                </a:moveTo>
                <a:cubicBezTo>
                  <a:pt x="2785" y="321"/>
                  <a:pt x="2785" y="321"/>
                  <a:pt x="2785" y="321"/>
                </a:cubicBezTo>
                <a:cubicBezTo>
                  <a:pt x="2816" y="321"/>
                  <a:pt x="2816" y="321"/>
                  <a:pt x="2816" y="321"/>
                </a:cubicBezTo>
                <a:cubicBezTo>
                  <a:pt x="2816" y="527"/>
                  <a:pt x="2816" y="527"/>
                  <a:pt x="2816" y="527"/>
                </a:cubicBezTo>
                <a:cubicBezTo>
                  <a:pt x="2816" y="560"/>
                  <a:pt x="2826" y="586"/>
                  <a:pt x="2845" y="605"/>
                </a:cubicBezTo>
                <a:cubicBezTo>
                  <a:pt x="2863" y="624"/>
                  <a:pt x="2888" y="633"/>
                  <a:pt x="2918" y="633"/>
                </a:cubicBezTo>
                <a:cubicBezTo>
                  <a:pt x="2937" y="633"/>
                  <a:pt x="2954" y="627"/>
                  <a:pt x="2969" y="616"/>
                </a:cubicBezTo>
                <a:cubicBezTo>
                  <a:pt x="2984" y="604"/>
                  <a:pt x="2992" y="594"/>
                  <a:pt x="2992" y="583"/>
                </a:cubicBezTo>
                <a:cubicBezTo>
                  <a:pt x="2984" y="590"/>
                  <a:pt x="2977" y="595"/>
                  <a:pt x="2972" y="598"/>
                </a:cubicBezTo>
                <a:cubicBezTo>
                  <a:pt x="2967" y="601"/>
                  <a:pt x="2958" y="602"/>
                  <a:pt x="2945" y="602"/>
                </a:cubicBezTo>
                <a:cubicBezTo>
                  <a:pt x="2901" y="602"/>
                  <a:pt x="2879" y="577"/>
                  <a:pt x="2879" y="527"/>
                </a:cubicBezTo>
                <a:cubicBezTo>
                  <a:pt x="2879" y="321"/>
                  <a:pt x="2879" y="321"/>
                  <a:pt x="2879" y="321"/>
                </a:cubicBezTo>
                <a:cubicBezTo>
                  <a:pt x="2955" y="321"/>
                  <a:pt x="2955" y="321"/>
                  <a:pt x="2955" y="321"/>
                </a:cubicBezTo>
                <a:cubicBezTo>
                  <a:pt x="2981" y="290"/>
                  <a:pt x="2981" y="290"/>
                  <a:pt x="2981" y="290"/>
                </a:cubicBezTo>
                <a:cubicBezTo>
                  <a:pt x="2880" y="290"/>
                  <a:pt x="2880" y="290"/>
                  <a:pt x="2880" y="290"/>
                </a:cubicBezTo>
                <a:cubicBezTo>
                  <a:pt x="2880" y="223"/>
                  <a:pt x="2880" y="223"/>
                  <a:pt x="2880" y="223"/>
                </a:cubicBezTo>
                <a:close/>
                <a:moveTo>
                  <a:pt x="3153" y="282"/>
                </a:moveTo>
                <a:cubicBezTo>
                  <a:pt x="3121" y="282"/>
                  <a:pt x="3093" y="290"/>
                  <a:pt x="3068" y="307"/>
                </a:cubicBezTo>
                <a:cubicBezTo>
                  <a:pt x="3043" y="324"/>
                  <a:pt x="3024" y="346"/>
                  <a:pt x="3011" y="373"/>
                </a:cubicBezTo>
                <a:cubicBezTo>
                  <a:pt x="2998" y="401"/>
                  <a:pt x="2991" y="429"/>
                  <a:pt x="2991" y="458"/>
                </a:cubicBezTo>
                <a:cubicBezTo>
                  <a:pt x="2991" y="503"/>
                  <a:pt x="3005" y="544"/>
                  <a:pt x="3032" y="580"/>
                </a:cubicBezTo>
                <a:cubicBezTo>
                  <a:pt x="3059" y="615"/>
                  <a:pt x="3099" y="633"/>
                  <a:pt x="3151" y="633"/>
                </a:cubicBezTo>
                <a:cubicBezTo>
                  <a:pt x="3182" y="633"/>
                  <a:pt x="3210" y="625"/>
                  <a:pt x="3234" y="608"/>
                </a:cubicBezTo>
                <a:cubicBezTo>
                  <a:pt x="3259" y="592"/>
                  <a:pt x="3278" y="570"/>
                  <a:pt x="3291" y="542"/>
                </a:cubicBezTo>
                <a:cubicBezTo>
                  <a:pt x="3305" y="514"/>
                  <a:pt x="3312" y="486"/>
                  <a:pt x="3312" y="458"/>
                </a:cubicBezTo>
                <a:cubicBezTo>
                  <a:pt x="3312" y="428"/>
                  <a:pt x="3306" y="400"/>
                  <a:pt x="3295" y="373"/>
                </a:cubicBezTo>
                <a:cubicBezTo>
                  <a:pt x="3283" y="346"/>
                  <a:pt x="3265" y="324"/>
                  <a:pt x="3241" y="307"/>
                </a:cubicBezTo>
                <a:cubicBezTo>
                  <a:pt x="3217" y="290"/>
                  <a:pt x="3187" y="282"/>
                  <a:pt x="3153" y="282"/>
                </a:cubicBezTo>
                <a:close/>
                <a:moveTo>
                  <a:pt x="3146" y="308"/>
                </a:moveTo>
                <a:cubicBezTo>
                  <a:pt x="3168" y="308"/>
                  <a:pt x="3185" y="314"/>
                  <a:pt x="3199" y="328"/>
                </a:cubicBezTo>
                <a:cubicBezTo>
                  <a:pt x="3214" y="341"/>
                  <a:pt x="3224" y="358"/>
                  <a:pt x="3232" y="380"/>
                </a:cubicBezTo>
                <a:cubicBezTo>
                  <a:pt x="3239" y="401"/>
                  <a:pt x="3244" y="425"/>
                  <a:pt x="3245" y="453"/>
                </a:cubicBezTo>
                <a:cubicBezTo>
                  <a:pt x="3247" y="496"/>
                  <a:pt x="3240" y="531"/>
                  <a:pt x="3225" y="560"/>
                </a:cubicBezTo>
                <a:cubicBezTo>
                  <a:pt x="3209" y="588"/>
                  <a:pt x="3186" y="603"/>
                  <a:pt x="3156" y="604"/>
                </a:cubicBezTo>
                <a:cubicBezTo>
                  <a:pt x="3128" y="606"/>
                  <a:pt x="3104" y="593"/>
                  <a:pt x="3087" y="565"/>
                </a:cubicBezTo>
                <a:cubicBezTo>
                  <a:pt x="3069" y="537"/>
                  <a:pt x="3059" y="503"/>
                  <a:pt x="3058" y="462"/>
                </a:cubicBezTo>
                <a:cubicBezTo>
                  <a:pt x="3056" y="420"/>
                  <a:pt x="3063" y="384"/>
                  <a:pt x="3078" y="354"/>
                </a:cubicBezTo>
                <a:cubicBezTo>
                  <a:pt x="3093" y="325"/>
                  <a:pt x="3116" y="310"/>
                  <a:pt x="3146" y="308"/>
                </a:cubicBezTo>
                <a:close/>
                <a:moveTo>
                  <a:pt x="3519" y="282"/>
                </a:moveTo>
                <a:cubicBezTo>
                  <a:pt x="3499" y="282"/>
                  <a:pt x="3479" y="287"/>
                  <a:pt x="3460" y="298"/>
                </a:cubicBezTo>
                <a:cubicBezTo>
                  <a:pt x="3441" y="309"/>
                  <a:pt x="3425" y="321"/>
                  <a:pt x="3413" y="334"/>
                </a:cubicBezTo>
                <a:cubicBezTo>
                  <a:pt x="3413" y="282"/>
                  <a:pt x="3413" y="282"/>
                  <a:pt x="3413" y="282"/>
                </a:cubicBezTo>
                <a:cubicBezTo>
                  <a:pt x="3326" y="298"/>
                  <a:pt x="3326" y="298"/>
                  <a:pt x="3326" y="298"/>
                </a:cubicBezTo>
                <a:cubicBezTo>
                  <a:pt x="3342" y="304"/>
                  <a:pt x="3350" y="314"/>
                  <a:pt x="3350" y="328"/>
                </a:cubicBezTo>
                <a:cubicBezTo>
                  <a:pt x="3350" y="599"/>
                  <a:pt x="3350" y="599"/>
                  <a:pt x="3350" y="599"/>
                </a:cubicBezTo>
                <a:cubicBezTo>
                  <a:pt x="3350" y="611"/>
                  <a:pt x="3344" y="620"/>
                  <a:pt x="3332" y="627"/>
                </a:cubicBezTo>
                <a:cubicBezTo>
                  <a:pt x="3432" y="627"/>
                  <a:pt x="3432" y="627"/>
                  <a:pt x="3432" y="627"/>
                </a:cubicBezTo>
                <a:cubicBezTo>
                  <a:pt x="3426" y="623"/>
                  <a:pt x="3421" y="619"/>
                  <a:pt x="3418" y="615"/>
                </a:cubicBezTo>
                <a:cubicBezTo>
                  <a:pt x="3415" y="611"/>
                  <a:pt x="3413" y="605"/>
                  <a:pt x="3413" y="599"/>
                </a:cubicBezTo>
                <a:cubicBezTo>
                  <a:pt x="3413" y="362"/>
                  <a:pt x="3413" y="362"/>
                  <a:pt x="3413" y="362"/>
                </a:cubicBezTo>
                <a:cubicBezTo>
                  <a:pt x="3422" y="351"/>
                  <a:pt x="3433" y="342"/>
                  <a:pt x="3447" y="335"/>
                </a:cubicBezTo>
                <a:cubicBezTo>
                  <a:pt x="3460" y="328"/>
                  <a:pt x="3474" y="324"/>
                  <a:pt x="3487" y="324"/>
                </a:cubicBezTo>
                <a:cubicBezTo>
                  <a:pt x="3539" y="324"/>
                  <a:pt x="3565" y="352"/>
                  <a:pt x="3565" y="409"/>
                </a:cubicBezTo>
                <a:cubicBezTo>
                  <a:pt x="3565" y="599"/>
                  <a:pt x="3565" y="599"/>
                  <a:pt x="3565" y="599"/>
                </a:cubicBezTo>
                <a:cubicBezTo>
                  <a:pt x="3565" y="611"/>
                  <a:pt x="3558" y="620"/>
                  <a:pt x="3546" y="627"/>
                </a:cubicBezTo>
                <a:cubicBezTo>
                  <a:pt x="3646" y="627"/>
                  <a:pt x="3646" y="627"/>
                  <a:pt x="3646" y="627"/>
                </a:cubicBezTo>
                <a:cubicBezTo>
                  <a:pt x="3637" y="620"/>
                  <a:pt x="3632" y="616"/>
                  <a:pt x="3630" y="613"/>
                </a:cubicBezTo>
                <a:cubicBezTo>
                  <a:pt x="3628" y="610"/>
                  <a:pt x="3627" y="605"/>
                  <a:pt x="3627" y="599"/>
                </a:cubicBezTo>
                <a:cubicBezTo>
                  <a:pt x="3627" y="383"/>
                  <a:pt x="3627" y="383"/>
                  <a:pt x="3627" y="383"/>
                </a:cubicBezTo>
                <a:cubicBezTo>
                  <a:pt x="3627" y="362"/>
                  <a:pt x="3622" y="344"/>
                  <a:pt x="3612" y="329"/>
                </a:cubicBezTo>
                <a:cubicBezTo>
                  <a:pt x="3602" y="314"/>
                  <a:pt x="3588" y="302"/>
                  <a:pt x="3571" y="294"/>
                </a:cubicBezTo>
                <a:cubicBezTo>
                  <a:pt x="3554" y="286"/>
                  <a:pt x="3537" y="282"/>
                  <a:pt x="3519" y="282"/>
                </a:cubicBezTo>
                <a:close/>
                <a:moveTo>
                  <a:pt x="2754" y="378"/>
                </a:moveTo>
                <a:cubicBezTo>
                  <a:pt x="2745" y="355"/>
                  <a:pt x="2734" y="337"/>
                  <a:pt x="2720" y="323"/>
                </a:cubicBezTo>
                <a:cubicBezTo>
                  <a:pt x="2705" y="309"/>
                  <a:pt x="2690" y="299"/>
                  <a:pt x="2674" y="292"/>
                </a:cubicBezTo>
                <a:cubicBezTo>
                  <a:pt x="2658" y="285"/>
                  <a:pt x="2642" y="282"/>
                  <a:pt x="2625" y="282"/>
                </a:cubicBezTo>
                <a:cubicBezTo>
                  <a:pt x="2603" y="282"/>
                  <a:pt x="2584" y="286"/>
                  <a:pt x="2566" y="295"/>
                </a:cubicBezTo>
                <a:cubicBezTo>
                  <a:pt x="2548" y="304"/>
                  <a:pt x="2534" y="315"/>
                  <a:pt x="2525" y="326"/>
                </a:cubicBezTo>
                <a:cubicBezTo>
                  <a:pt x="2525" y="282"/>
                  <a:pt x="2525" y="282"/>
                  <a:pt x="2525" y="282"/>
                </a:cubicBezTo>
                <a:cubicBezTo>
                  <a:pt x="2438" y="301"/>
                  <a:pt x="2438" y="301"/>
                  <a:pt x="2438" y="301"/>
                </a:cubicBezTo>
                <a:cubicBezTo>
                  <a:pt x="2454" y="305"/>
                  <a:pt x="2462" y="316"/>
                  <a:pt x="2462" y="331"/>
                </a:cubicBezTo>
                <a:cubicBezTo>
                  <a:pt x="2462" y="766"/>
                  <a:pt x="2462" y="766"/>
                  <a:pt x="2462" y="766"/>
                </a:cubicBezTo>
                <a:cubicBezTo>
                  <a:pt x="2462" y="779"/>
                  <a:pt x="2455" y="788"/>
                  <a:pt x="2443" y="794"/>
                </a:cubicBezTo>
                <a:cubicBezTo>
                  <a:pt x="2544" y="794"/>
                  <a:pt x="2544" y="794"/>
                  <a:pt x="2544" y="794"/>
                </a:cubicBezTo>
                <a:cubicBezTo>
                  <a:pt x="2532" y="788"/>
                  <a:pt x="2525" y="778"/>
                  <a:pt x="2525" y="766"/>
                </a:cubicBezTo>
                <a:cubicBezTo>
                  <a:pt x="2525" y="358"/>
                  <a:pt x="2525" y="358"/>
                  <a:pt x="2525" y="358"/>
                </a:cubicBezTo>
                <a:cubicBezTo>
                  <a:pt x="2534" y="348"/>
                  <a:pt x="2544" y="339"/>
                  <a:pt x="2557" y="332"/>
                </a:cubicBezTo>
                <a:cubicBezTo>
                  <a:pt x="2569" y="325"/>
                  <a:pt x="2583" y="322"/>
                  <a:pt x="2599" y="322"/>
                </a:cubicBezTo>
                <a:cubicBezTo>
                  <a:pt x="2624" y="322"/>
                  <a:pt x="2647" y="332"/>
                  <a:pt x="2667" y="353"/>
                </a:cubicBezTo>
                <a:cubicBezTo>
                  <a:pt x="2688" y="373"/>
                  <a:pt x="2698" y="408"/>
                  <a:pt x="2698" y="458"/>
                </a:cubicBezTo>
                <a:cubicBezTo>
                  <a:pt x="2698" y="504"/>
                  <a:pt x="2689" y="540"/>
                  <a:pt x="2670" y="566"/>
                </a:cubicBezTo>
                <a:cubicBezTo>
                  <a:pt x="2650" y="592"/>
                  <a:pt x="2624" y="604"/>
                  <a:pt x="2592" y="604"/>
                </a:cubicBezTo>
                <a:cubicBezTo>
                  <a:pt x="2568" y="604"/>
                  <a:pt x="2557" y="600"/>
                  <a:pt x="2536" y="582"/>
                </a:cubicBezTo>
                <a:cubicBezTo>
                  <a:pt x="2553" y="627"/>
                  <a:pt x="2553" y="627"/>
                  <a:pt x="2553" y="627"/>
                </a:cubicBezTo>
                <a:cubicBezTo>
                  <a:pt x="2568" y="631"/>
                  <a:pt x="2584" y="633"/>
                  <a:pt x="2601" y="633"/>
                </a:cubicBezTo>
                <a:cubicBezTo>
                  <a:pt x="2652" y="633"/>
                  <a:pt x="2692" y="615"/>
                  <a:pt x="2722" y="578"/>
                </a:cubicBezTo>
                <a:cubicBezTo>
                  <a:pt x="2752" y="541"/>
                  <a:pt x="2767" y="500"/>
                  <a:pt x="2767" y="455"/>
                </a:cubicBezTo>
                <a:cubicBezTo>
                  <a:pt x="2767" y="427"/>
                  <a:pt x="2763" y="401"/>
                  <a:pt x="2754" y="378"/>
                </a:cubicBezTo>
                <a:close/>
                <a:moveTo>
                  <a:pt x="865" y="581"/>
                </a:moveTo>
                <a:cubicBezTo>
                  <a:pt x="854" y="588"/>
                  <a:pt x="840" y="591"/>
                  <a:pt x="824" y="591"/>
                </a:cubicBezTo>
                <a:cubicBezTo>
                  <a:pt x="802" y="591"/>
                  <a:pt x="784" y="582"/>
                  <a:pt x="770" y="566"/>
                </a:cubicBezTo>
                <a:cubicBezTo>
                  <a:pt x="756" y="549"/>
                  <a:pt x="748" y="526"/>
                  <a:pt x="748" y="496"/>
                </a:cubicBezTo>
                <a:cubicBezTo>
                  <a:pt x="748" y="282"/>
                  <a:pt x="748" y="282"/>
                  <a:pt x="748" y="282"/>
                </a:cubicBezTo>
                <a:cubicBezTo>
                  <a:pt x="660" y="299"/>
                  <a:pt x="660" y="299"/>
                  <a:pt x="660" y="299"/>
                </a:cubicBezTo>
                <a:cubicBezTo>
                  <a:pt x="676" y="305"/>
                  <a:pt x="685" y="314"/>
                  <a:pt x="685" y="328"/>
                </a:cubicBezTo>
                <a:cubicBezTo>
                  <a:pt x="685" y="496"/>
                  <a:pt x="685" y="496"/>
                  <a:pt x="685" y="496"/>
                </a:cubicBezTo>
                <a:cubicBezTo>
                  <a:pt x="685" y="544"/>
                  <a:pt x="696" y="579"/>
                  <a:pt x="720" y="601"/>
                </a:cubicBezTo>
                <a:cubicBezTo>
                  <a:pt x="743" y="622"/>
                  <a:pt x="769" y="633"/>
                  <a:pt x="796" y="633"/>
                </a:cubicBezTo>
                <a:cubicBezTo>
                  <a:pt x="827" y="633"/>
                  <a:pt x="856" y="623"/>
                  <a:pt x="882" y="602"/>
                </a:cubicBezTo>
                <a:cubicBezTo>
                  <a:pt x="895" y="559"/>
                  <a:pt x="895" y="559"/>
                  <a:pt x="895" y="559"/>
                </a:cubicBezTo>
                <a:cubicBezTo>
                  <a:pt x="884" y="569"/>
                  <a:pt x="876" y="575"/>
                  <a:pt x="865" y="581"/>
                </a:cubicBezTo>
                <a:close/>
                <a:moveTo>
                  <a:pt x="963" y="568"/>
                </a:moveTo>
                <a:cubicBezTo>
                  <a:pt x="963" y="282"/>
                  <a:pt x="963" y="282"/>
                  <a:pt x="963" y="282"/>
                </a:cubicBezTo>
                <a:cubicBezTo>
                  <a:pt x="875" y="299"/>
                  <a:pt x="875" y="299"/>
                  <a:pt x="875" y="299"/>
                </a:cubicBezTo>
                <a:cubicBezTo>
                  <a:pt x="883" y="301"/>
                  <a:pt x="889" y="304"/>
                  <a:pt x="894" y="308"/>
                </a:cubicBezTo>
                <a:cubicBezTo>
                  <a:pt x="899" y="312"/>
                  <a:pt x="901" y="319"/>
                  <a:pt x="901" y="328"/>
                </a:cubicBezTo>
                <a:cubicBezTo>
                  <a:pt x="901" y="551"/>
                  <a:pt x="901" y="551"/>
                  <a:pt x="901" y="551"/>
                </a:cubicBezTo>
                <a:cubicBezTo>
                  <a:pt x="902" y="583"/>
                  <a:pt x="902" y="583"/>
                  <a:pt x="902" y="583"/>
                </a:cubicBezTo>
                <a:cubicBezTo>
                  <a:pt x="902" y="582"/>
                  <a:pt x="902" y="582"/>
                  <a:pt x="902" y="582"/>
                </a:cubicBezTo>
                <a:cubicBezTo>
                  <a:pt x="902" y="597"/>
                  <a:pt x="904" y="607"/>
                  <a:pt x="908" y="614"/>
                </a:cubicBezTo>
                <a:cubicBezTo>
                  <a:pt x="912" y="621"/>
                  <a:pt x="919" y="627"/>
                  <a:pt x="929" y="633"/>
                </a:cubicBezTo>
                <a:cubicBezTo>
                  <a:pt x="992" y="610"/>
                  <a:pt x="992" y="610"/>
                  <a:pt x="992" y="610"/>
                </a:cubicBezTo>
                <a:cubicBezTo>
                  <a:pt x="973" y="607"/>
                  <a:pt x="963" y="593"/>
                  <a:pt x="963" y="568"/>
                </a:cubicBezTo>
                <a:close/>
                <a:moveTo>
                  <a:pt x="1849" y="599"/>
                </a:moveTo>
                <a:cubicBezTo>
                  <a:pt x="1847" y="594"/>
                  <a:pt x="1846" y="586"/>
                  <a:pt x="1846" y="575"/>
                </a:cubicBezTo>
                <a:cubicBezTo>
                  <a:pt x="1846" y="380"/>
                  <a:pt x="1846" y="380"/>
                  <a:pt x="1846" y="380"/>
                </a:cubicBezTo>
                <a:cubicBezTo>
                  <a:pt x="1846" y="342"/>
                  <a:pt x="1834" y="316"/>
                  <a:pt x="1811" y="302"/>
                </a:cubicBezTo>
                <a:cubicBezTo>
                  <a:pt x="1787" y="289"/>
                  <a:pt x="1761" y="282"/>
                  <a:pt x="1731" y="282"/>
                </a:cubicBezTo>
                <a:cubicBezTo>
                  <a:pt x="1692" y="282"/>
                  <a:pt x="1653" y="294"/>
                  <a:pt x="1616" y="318"/>
                </a:cubicBezTo>
                <a:cubicBezTo>
                  <a:pt x="1617" y="408"/>
                  <a:pt x="1617" y="408"/>
                  <a:pt x="1617" y="408"/>
                </a:cubicBezTo>
                <a:cubicBezTo>
                  <a:pt x="1627" y="378"/>
                  <a:pt x="1641" y="353"/>
                  <a:pt x="1657" y="336"/>
                </a:cubicBezTo>
                <a:cubicBezTo>
                  <a:pt x="1673" y="318"/>
                  <a:pt x="1695" y="309"/>
                  <a:pt x="1722" y="309"/>
                </a:cubicBezTo>
                <a:cubicBezTo>
                  <a:pt x="1744" y="309"/>
                  <a:pt x="1760" y="315"/>
                  <a:pt x="1770" y="328"/>
                </a:cubicBezTo>
                <a:cubicBezTo>
                  <a:pt x="1780" y="340"/>
                  <a:pt x="1785" y="355"/>
                  <a:pt x="1785" y="373"/>
                </a:cubicBezTo>
                <a:cubicBezTo>
                  <a:pt x="1785" y="391"/>
                  <a:pt x="1784" y="401"/>
                  <a:pt x="1782" y="403"/>
                </a:cubicBezTo>
                <a:cubicBezTo>
                  <a:pt x="1776" y="411"/>
                  <a:pt x="1767" y="416"/>
                  <a:pt x="1754" y="420"/>
                </a:cubicBezTo>
                <a:cubicBezTo>
                  <a:pt x="1742" y="424"/>
                  <a:pt x="1722" y="430"/>
                  <a:pt x="1693" y="439"/>
                </a:cubicBezTo>
                <a:cubicBezTo>
                  <a:pt x="1664" y="447"/>
                  <a:pt x="1644" y="455"/>
                  <a:pt x="1633" y="462"/>
                </a:cubicBezTo>
                <a:cubicBezTo>
                  <a:pt x="1601" y="481"/>
                  <a:pt x="1584" y="509"/>
                  <a:pt x="1584" y="544"/>
                </a:cubicBezTo>
                <a:cubicBezTo>
                  <a:pt x="1584" y="564"/>
                  <a:pt x="1592" y="584"/>
                  <a:pt x="1607" y="604"/>
                </a:cubicBezTo>
                <a:cubicBezTo>
                  <a:pt x="1621" y="623"/>
                  <a:pt x="1643" y="633"/>
                  <a:pt x="1672" y="633"/>
                </a:cubicBezTo>
                <a:cubicBezTo>
                  <a:pt x="1706" y="633"/>
                  <a:pt x="1737" y="622"/>
                  <a:pt x="1765" y="599"/>
                </a:cubicBezTo>
                <a:cubicBezTo>
                  <a:pt x="1779" y="560"/>
                  <a:pt x="1779" y="560"/>
                  <a:pt x="1779" y="560"/>
                </a:cubicBezTo>
                <a:cubicBezTo>
                  <a:pt x="1756" y="581"/>
                  <a:pt x="1730" y="592"/>
                  <a:pt x="1702" y="592"/>
                </a:cubicBezTo>
                <a:cubicBezTo>
                  <a:pt x="1685" y="592"/>
                  <a:pt x="1672" y="586"/>
                  <a:pt x="1662" y="576"/>
                </a:cubicBezTo>
                <a:cubicBezTo>
                  <a:pt x="1652" y="565"/>
                  <a:pt x="1646" y="550"/>
                  <a:pt x="1646" y="532"/>
                </a:cubicBezTo>
                <a:cubicBezTo>
                  <a:pt x="1646" y="515"/>
                  <a:pt x="1652" y="501"/>
                  <a:pt x="1662" y="491"/>
                </a:cubicBezTo>
                <a:cubicBezTo>
                  <a:pt x="1672" y="481"/>
                  <a:pt x="1687" y="472"/>
                  <a:pt x="1707" y="464"/>
                </a:cubicBezTo>
                <a:cubicBezTo>
                  <a:pt x="1749" y="451"/>
                  <a:pt x="1775" y="442"/>
                  <a:pt x="1785" y="437"/>
                </a:cubicBezTo>
                <a:cubicBezTo>
                  <a:pt x="1785" y="554"/>
                  <a:pt x="1785" y="554"/>
                  <a:pt x="1785" y="554"/>
                </a:cubicBezTo>
                <a:cubicBezTo>
                  <a:pt x="1785" y="554"/>
                  <a:pt x="1786" y="579"/>
                  <a:pt x="1786" y="579"/>
                </a:cubicBezTo>
                <a:cubicBezTo>
                  <a:pt x="1786" y="597"/>
                  <a:pt x="1788" y="608"/>
                  <a:pt x="1792" y="614"/>
                </a:cubicBezTo>
                <a:cubicBezTo>
                  <a:pt x="1795" y="620"/>
                  <a:pt x="1802" y="626"/>
                  <a:pt x="1811" y="634"/>
                </a:cubicBezTo>
                <a:cubicBezTo>
                  <a:pt x="1868" y="609"/>
                  <a:pt x="1868" y="609"/>
                  <a:pt x="1868" y="609"/>
                </a:cubicBezTo>
                <a:cubicBezTo>
                  <a:pt x="1858" y="607"/>
                  <a:pt x="1851" y="603"/>
                  <a:pt x="1849" y="599"/>
                </a:cubicBezTo>
                <a:close/>
                <a:moveTo>
                  <a:pt x="1464" y="17"/>
                </a:moveTo>
                <a:cubicBezTo>
                  <a:pt x="1464" y="11"/>
                  <a:pt x="1468" y="7"/>
                  <a:pt x="1473" y="5"/>
                </a:cubicBezTo>
                <a:cubicBezTo>
                  <a:pt x="1428" y="5"/>
                  <a:pt x="1428" y="5"/>
                  <a:pt x="1428" y="5"/>
                </a:cubicBezTo>
                <a:cubicBezTo>
                  <a:pt x="1432" y="7"/>
                  <a:pt x="1437" y="11"/>
                  <a:pt x="1437" y="17"/>
                </a:cubicBezTo>
                <a:cubicBezTo>
                  <a:pt x="1437" y="135"/>
                  <a:pt x="1437" y="135"/>
                  <a:pt x="1437" y="135"/>
                </a:cubicBezTo>
                <a:cubicBezTo>
                  <a:pt x="1437" y="183"/>
                  <a:pt x="1478" y="198"/>
                  <a:pt x="1509" y="198"/>
                </a:cubicBezTo>
                <a:cubicBezTo>
                  <a:pt x="1544" y="198"/>
                  <a:pt x="1573" y="181"/>
                  <a:pt x="1573" y="135"/>
                </a:cubicBezTo>
                <a:cubicBezTo>
                  <a:pt x="1574" y="17"/>
                  <a:pt x="1574" y="17"/>
                  <a:pt x="1574" y="17"/>
                </a:cubicBezTo>
                <a:cubicBezTo>
                  <a:pt x="1574" y="11"/>
                  <a:pt x="1577" y="7"/>
                  <a:pt x="1582" y="5"/>
                </a:cubicBezTo>
                <a:cubicBezTo>
                  <a:pt x="1551" y="5"/>
                  <a:pt x="1551" y="5"/>
                  <a:pt x="1551" y="5"/>
                </a:cubicBezTo>
                <a:cubicBezTo>
                  <a:pt x="1555" y="7"/>
                  <a:pt x="1558" y="11"/>
                  <a:pt x="1558" y="17"/>
                </a:cubicBezTo>
                <a:cubicBezTo>
                  <a:pt x="1559" y="136"/>
                  <a:pt x="1559" y="136"/>
                  <a:pt x="1559" y="136"/>
                </a:cubicBezTo>
                <a:cubicBezTo>
                  <a:pt x="1559" y="161"/>
                  <a:pt x="1547" y="185"/>
                  <a:pt x="1510" y="185"/>
                </a:cubicBezTo>
                <a:cubicBezTo>
                  <a:pt x="1470" y="185"/>
                  <a:pt x="1464" y="155"/>
                  <a:pt x="1464" y="136"/>
                </a:cubicBezTo>
                <a:cubicBezTo>
                  <a:pt x="1464" y="17"/>
                  <a:pt x="1464" y="17"/>
                  <a:pt x="1464" y="17"/>
                </a:cubicBezTo>
                <a:close/>
                <a:moveTo>
                  <a:pt x="1750" y="17"/>
                </a:moveTo>
                <a:cubicBezTo>
                  <a:pt x="1750" y="141"/>
                  <a:pt x="1750" y="141"/>
                  <a:pt x="1750" y="141"/>
                </a:cubicBezTo>
                <a:cubicBezTo>
                  <a:pt x="1639" y="5"/>
                  <a:pt x="1639" y="5"/>
                  <a:pt x="1639" y="5"/>
                </a:cubicBezTo>
                <a:cubicBezTo>
                  <a:pt x="1599" y="5"/>
                  <a:pt x="1599" y="5"/>
                  <a:pt x="1599" y="5"/>
                </a:cubicBezTo>
                <a:cubicBezTo>
                  <a:pt x="1606" y="8"/>
                  <a:pt x="1609" y="12"/>
                  <a:pt x="1612" y="15"/>
                </a:cubicBezTo>
                <a:cubicBezTo>
                  <a:pt x="1615" y="19"/>
                  <a:pt x="1615" y="20"/>
                  <a:pt x="1615" y="28"/>
                </a:cubicBezTo>
                <a:cubicBezTo>
                  <a:pt x="1615" y="183"/>
                  <a:pt x="1615" y="183"/>
                  <a:pt x="1615" y="183"/>
                </a:cubicBezTo>
                <a:cubicBezTo>
                  <a:pt x="1615" y="189"/>
                  <a:pt x="1612" y="193"/>
                  <a:pt x="1608" y="195"/>
                </a:cubicBezTo>
                <a:cubicBezTo>
                  <a:pt x="1638" y="195"/>
                  <a:pt x="1638" y="195"/>
                  <a:pt x="1638" y="195"/>
                </a:cubicBezTo>
                <a:cubicBezTo>
                  <a:pt x="1633" y="193"/>
                  <a:pt x="1630" y="189"/>
                  <a:pt x="1630" y="183"/>
                </a:cubicBezTo>
                <a:cubicBezTo>
                  <a:pt x="1630" y="36"/>
                  <a:pt x="1630" y="36"/>
                  <a:pt x="1630" y="36"/>
                </a:cubicBezTo>
                <a:cubicBezTo>
                  <a:pt x="1630" y="39"/>
                  <a:pt x="1764" y="201"/>
                  <a:pt x="1764" y="201"/>
                </a:cubicBezTo>
                <a:cubicBezTo>
                  <a:pt x="1764" y="17"/>
                  <a:pt x="1764" y="17"/>
                  <a:pt x="1764" y="17"/>
                </a:cubicBezTo>
                <a:cubicBezTo>
                  <a:pt x="1764" y="11"/>
                  <a:pt x="1767" y="7"/>
                  <a:pt x="1772" y="5"/>
                </a:cubicBezTo>
                <a:cubicBezTo>
                  <a:pt x="1743" y="5"/>
                  <a:pt x="1743" y="5"/>
                  <a:pt x="1743" y="5"/>
                </a:cubicBezTo>
                <a:cubicBezTo>
                  <a:pt x="1747" y="7"/>
                  <a:pt x="1750" y="11"/>
                  <a:pt x="1750" y="17"/>
                </a:cubicBezTo>
                <a:close/>
                <a:moveTo>
                  <a:pt x="1841" y="5"/>
                </a:moveTo>
                <a:cubicBezTo>
                  <a:pt x="1799" y="5"/>
                  <a:pt x="1799" y="5"/>
                  <a:pt x="1799" y="5"/>
                </a:cubicBezTo>
                <a:cubicBezTo>
                  <a:pt x="1804" y="7"/>
                  <a:pt x="1807" y="11"/>
                  <a:pt x="1807" y="17"/>
                </a:cubicBezTo>
                <a:cubicBezTo>
                  <a:pt x="1807" y="183"/>
                  <a:pt x="1807" y="183"/>
                  <a:pt x="1807" y="183"/>
                </a:cubicBezTo>
                <a:cubicBezTo>
                  <a:pt x="1807" y="189"/>
                  <a:pt x="1804" y="193"/>
                  <a:pt x="1799" y="195"/>
                </a:cubicBezTo>
                <a:cubicBezTo>
                  <a:pt x="1841" y="195"/>
                  <a:pt x="1841" y="195"/>
                  <a:pt x="1841" y="195"/>
                </a:cubicBezTo>
                <a:cubicBezTo>
                  <a:pt x="1837" y="193"/>
                  <a:pt x="1833" y="189"/>
                  <a:pt x="1833" y="183"/>
                </a:cubicBezTo>
                <a:cubicBezTo>
                  <a:pt x="1833" y="17"/>
                  <a:pt x="1833" y="17"/>
                  <a:pt x="1833" y="17"/>
                </a:cubicBezTo>
                <a:cubicBezTo>
                  <a:pt x="1833" y="11"/>
                  <a:pt x="1837" y="7"/>
                  <a:pt x="1841" y="5"/>
                </a:cubicBezTo>
                <a:close/>
                <a:moveTo>
                  <a:pt x="2001" y="18"/>
                </a:moveTo>
                <a:cubicBezTo>
                  <a:pt x="2001" y="19"/>
                  <a:pt x="1952" y="151"/>
                  <a:pt x="1952" y="151"/>
                </a:cubicBezTo>
                <a:cubicBezTo>
                  <a:pt x="1952" y="151"/>
                  <a:pt x="1902" y="22"/>
                  <a:pt x="1902" y="21"/>
                </a:cubicBezTo>
                <a:cubicBezTo>
                  <a:pt x="1900" y="14"/>
                  <a:pt x="1900" y="8"/>
                  <a:pt x="1907" y="5"/>
                </a:cubicBezTo>
                <a:cubicBezTo>
                  <a:pt x="1856" y="5"/>
                  <a:pt x="1856" y="5"/>
                  <a:pt x="1856" y="5"/>
                </a:cubicBezTo>
                <a:cubicBezTo>
                  <a:pt x="1865" y="8"/>
                  <a:pt x="1868" y="13"/>
                  <a:pt x="1871" y="18"/>
                </a:cubicBezTo>
                <a:cubicBezTo>
                  <a:pt x="1876" y="29"/>
                  <a:pt x="1948" y="203"/>
                  <a:pt x="1948" y="203"/>
                </a:cubicBezTo>
                <a:cubicBezTo>
                  <a:pt x="1948" y="203"/>
                  <a:pt x="2013" y="29"/>
                  <a:pt x="2017" y="18"/>
                </a:cubicBezTo>
                <a:cubicBezTo>
                  <a:pt x="2021" y="11"/>
                  <a:pt x="2020" y="10"/>
                  <a:pt x="2027" y="5"/>
                </a:cubicBezTo>
                <a:cubicBezTo>
                  <a:pt x="1997" y="5"/>
                  <a:pt x="1997" y="5"/>
                  <a:pt x="1997" y="5"/>
                </a:cubicBezTo>
                <a:cubicBezTo>
                  <a:pt x="2003" y="8"/>
                  <a:pt x="2004" y="12"/>
                  <a:pt x="2001" y="18"/>
                </a:cubicBezTo>
                <a:close/>
                <a:moveTo>
                  <a:pt x="2145" y="30"/>
                </a:moveTo>
                <a:cubicBezTo>
                  <a:pt x="2144" y="5"/>
                  <a:pt x="2144" y="5"/>
                  <a:pt x="2144" y="5"/>
                </a:cubicBezTo>
                <a:cubicBezTo>
                  <a:pt x="2039" y="5"/>
                  <a:pt x="2039" y="5"/>
                  <a:pt x="2039" y="5"/>
                </a:cubicBezTo>
                <a:cubicBezTo>
                  <a:pt x="2043" y="7"/>
                  <a:pt x="2047" y="11"/>
                  <a:pt x="2047" y="17"/>
                </a:cubicBezTo>
                <a:cubicBezTo>
                  <a:pt x="2047" y="183"/>
                  <a:pt x="2047" y="183"/>
                  <a:pt x="2047" y="183"/>
                </a:cubicBezTo>
                <a:cubicBezTo>
                  <a:pt x="2047" y="189"/>
                  <a:pt x="2043" y="193"/>
                  <a:pt x="2038" y="195"/>
                </a:cubicBezTo>
                <a:cubicBezTo>
                  <a:pt x="2151" y="195"/>
                  <a:pt x="2151" y="195"/>
                  <a:pt x="2151" y="195"/>
                </a:cubicBezTo>
                <a:cubicBezTo>
                  <a:pt x="2157" y="164"/>
                  <a:pt x="2157" y="164"/>
                  <a:pt x="2157" y="164"/>
                </a:cubicBezTo>
                <a:cubicBezTo>
                  <a:pt x="2146" y="182"/>
                  <a:pt x="2136" y="182"/>
                  <a:pt x="2105" y="182"/>
                </a:cubicBezTo>
                <a:cubicBezTo>
                  <a:pt x="2092" y="182"/>
                  <a:pt x="2079" y="181"/>
                  <a:pt x="2073" y="180"/>
                </a:cubicBezTo>
                <a:cubicBezTo>
                  <a:pt x="2073" y="97"/>
                  <a:pt x="2073" y="97"/>
                  <a:pt x="2073" y="97"/>
                </a:cubicBezTo>
                <a:cubicBezTo>
                  <a:pt x="2119" y="97"/>
                  <a:pt x="2119" y="97"/>
                  <a:pt x="2119" y="97"/>
                </a:cubicBezTo>
                <a:cubicBezTo>
                  <a:pt x="2123" y="97"/>
                  <a:pt x="2127" y="102"/>
                  <a:pt x="2128" y="105"/>
                </a:cubicBezTo>
                <a:cubicBezTo>
                  <a:pt x="2128" y="75"/>
                  <a:pt x="2128" y="75"/>
                  <a:pt x="2128" y="75"/>
                </a:cubicBezTo>
                <a:cubicBezTo>
                  <a:pt x="2127" y="78"/>
                  <a:pt x="2123" y="83"/>
                  <a:pt x="2119" y="83"/>
                </a:cubicBezTo>
                <a:cubicBezTo>
                  <a:pt x="2073" y="83"/>
                  <a:pt x="2073" y="83"/>
                  <a:pt x="2073" y="83"/>
                </a:cubicBezTo>
                <a:cubicBezTo>
                  <a:pt x="2073" y="19"/>
                  <a:pt x="2073" y="19"/>
                  <a:pt x="2073" y="19"/>
                </a:cubicBezTo>
                <a:cubicBezTo>
                  <a:pt x="2073" y="19"/>
                  <a:pt x="2116" y="20"/>
                  <a:pt x="2121" y="20"/>
                </a:cubicBezTo>
                <a:cubicBezTo>
                  <a:pt x="2133" y="20"/>
                  <a:pt x="2139" y="23"/>
                  <a:pt x="2145" y="30"/>
                </a:cubicBezTo>
                <a:close/>
                <a:moveTo>
                  <a:pt x="2248" y="99"/>
                </a:moveTo>
                <a:cubicBezTo>
                  <a:pt x="2265" y="97"/>
                  <a:pt x="2292" y="82"/>
                  <a:pt x="2292" y="52"/>
                </a:cubicBezTo>
                <a:cubicBezTo>
                  <a:pt x="2292" y="34"/>
                  <a:pt x="2280" y="5"/>
                  <a:pt x="2224" y="5"/>
                </a:cubicBezTo>
                <a:cubicBezTo>
                  <a:pt x="2171" y="5"/>
                  <a:pt x="2171" y="5"/>
                  <a:pt x="2171" y="5"/>
                </a:cubicBezTo>
                <a:cubicBezTo>
                  <a:pt x="2176" y="7"/>
                  <a:pt x="2179" y="11"/>
                  <a:pt x="2179" y="17"/>
                </a:cubicBezTo>
                <a:cubicBezTo>
                  <a:pt x="2179" y="183"/>
                  <a:pt x="2179" y="183"/>
                  <a:pt x="2179" y="183"/>
                </a:cubicBezTo>
                <a:cubicBezTo>
                  <a:pt x="2179" y="189"/>
                  <a:pt x="2176" y="193"/>
                  <a:pt x="2171" y="195"/>
                </a:cubicBezTo>
                <a:cubicBezTo>
                  <a:pt x="2213" y="195"/>
                  <a:pt x="2213" y="195"/>
                  <a:pt x="2213" y="195"/>
                </a:cubicBezTo>
                <a:cubicBezTo>
                  <a:pt x="2209" y="193"/>
                  <a:pt x="2205" y="189"/>
                  <a:pt x="2205" y="183"/>
                </a:cubicBezTo>
                <a:cubicBezTo>
                  <a:pt x="2205" y="107"/>
                  <a:pt x="2205" y="107"/>
                  <a:pt x="2205" y="107"/>
                </a:cubicBezTo>
                <a:cubicBezTo>
                  <a:pt x="2205" y="107"/>
                  <a:pt x="2216" y="107"/>
                  <a:pt x="2221" y="107"/>
                </a:cubicBezTo>
                <a:cubicBezTo>
                  <a:pt x="2236" y="107"/>
                  <a:pt x="2242" y="119"/>
                  <a:pt x="2249" y="131"/>
                </a:cubicBezTo>
                <a:cubicBezTo>
                  <a:pt x="2259" y="146"/>
                  <a:pt x="2269" y="162"/>
                  <a:pt x="2283" y="183"/>
                </a:cubicBezTo>
                <a:cubicBezTo>
                  <a:pt x="2288" y="189"/>
                  <a:pt x="2295" y="196"/>
                  <a:pt x="2306" y="196"/>
                </a:cubicBezTo>
                <a:cubicBezTo>
                  <a:pt x="2335" y="195"/>
                  <a:pt x="2335" y="195"/>
                  <a:pt x="2335" y="195"/>
                </a:cubicBezTo>
                <a:cubicBezTo>
                  <a:pt x="2335" y="195"/>
                  <a:pt x="2323" y="191"/>
                  <a:pt x="2317" y="184"/>
                </a:cubicBezTo>
                <a:cubicBezTo>
                  <a:pt x="2305" y="171"/>
                  <a:pt x="2275" y="120"/>
                  <a:pt x="2275" y="120"/>
                </a:cubicBezTo>
                <a:cubicBezTo>
                  <a:pt x="2271" y="114"/>
                  <a:pt x="2263" y="102"/>
                  <a:pt x="2248" y="99"/>
                </a:cubicBezTo>
                <a:close/>
                <a:moveTo>
                  <a:pt x="2205" y="17"/>
                </a:moveTo>
                <a:cubicBezTo>
                  <a:pt x="2205" y="17"/>
                  <a:pt x="2214" y="16"/>
                  <a:pt x="2226" y="16"/>
                </a:cubicBezTo>
                <a:cubicBezTo>
                  <a:pt x="2256" y="16"/>
                  <a:pt x="2264" y="39"/>
                  <a:pt x="2264" y="52"/>
                </a:cubicBezTo>
                <a:cubicBezTo>
                  <a:pt x="2264" y="82"/>
                  <a:pt x="2243" y="93"/>
                  <a:pt x="2221" y="93"/>
                </a:cubicBezTo>
                <a:cubicBezTo>
                  <a:pt x="2214" y="93"/>
                  <a:pt x="2205" y="93"/>
                  <a:pt x="2205" y="93"/>
                </a:cubicBezTo>
                <a:cubicBezTo>
                  <a:pt x="2205" y="17"/>
                  <a:pt x="2205" y="17"/>
                  <a:pt x="2205" y="17"/>
                </a:cubicBezTo>
                <a:close/>
                <a:moveTo>
                  <a:pt x="2450" y="141"/>
                </a:moveTo>
                <a:cubicBezTo>
                  <a:pt x="2450" y="103"/>
                  <a:pt x="2424" y="94"/>
                  <a:pt x="2397" y="81"/>
                </a:cubicBezTo>
                <a:cubicBezTo>
                  <a:pt x="2370" y="68"/>
                  <a:pt x="2359" y="61"/>
                  <a:pt x="2359" y="43"/>
                </a:cubicBezTo>
                <a:cubicBezTo>
                  <a:pt x="2359" y="31"/>
                  <a:pt x="2366" y="13"/>
                  <a:pt x="2390" y="13"/>
                </a:cubicBezTo>
                <a:cubicBezTo>
                  <a:pt x="2416" y="13"/>
                  <a:pt x="2432" y="36"/>
                  <a:pt x="2436" y="50"/>
                </a:cubicBezTo>
                <a:cubicBezTo>
                  <a:pt x="2434" y="13"/>
                  <a:pt x="2434" y="13"/>
                  <a:pt x="2434" y="13"/>
                </a:cubicBezTo>
                <a:cubicBezTo>
                  <a:pt x="2421" y="4"/>
                  <a:pt x="2404" y="2"/>
                  <a:pt x="2394" y="2"/>
                </a:cubicBezTo>
                <a:cubicBezTo>
                  <a:pt x="2367" y="2"/>
                  <a:pt x="2336" y="18"/>
                  <a:pt x="2336" y="52"/>
                </a:cubicBezTo>
                <a:cubicBezTo>
                  <a:pt x="2336" y="75"/>
                  <a:pt x="2350" y="89"/>
                  <a:pt x="2377" y="103"/>
                </a:cubicBezTo>
                <a:cubicBezTo>
                  <a:pt x="2404" y="116"/>
                  <a:pt x="2424" y="122"/>
                  <a:pt x="2424" y="149"/>
                </a:cubicBezTo>
                <a:cubicBezTo>
                  <a:pt x="2424" y="162"/>
                  <a:pt x="2416" y="186"/>
                  <a:pt x="2386" y="186"/>
                </a:cubicBezTo>
                <a:cubicBezTo>
                  <a:pt x="2356" y="186"/>
                  <a:pt x="2341" y="160"/>
                  <a:pt x="2335" y="140"/>
                </a:cubicBezTo>
                <a:cubicBezTo>
                  <a:pt x="2336" y="182"/>
                  <a:pt x="2336" y="182"/>
                  <a:pt x="2336" y="182"/>
                </a:cubicBezTo>
                <a:cubicBezTo>
                  <a:pt x="2346" y="188"/>
                  <a:pt x="2364" y="198"/>
                  <a:pt x="2388" y="198"/>
                </a:cubicBezTo>
                <a:cubicBezTo>
                  <a:pt x="2418" y="198"/>
                  <a:pt x="2450" y="176"/>
                  <a:pt x="2450" y="141"/>
                </a:cubicBezTo>
                <a:close/>
                <a:moveTo>
                  <a:pt x="2510" y="5"/>
                </a:moveTo>
                <a:cubicBezTo>
                  <a:pt x="2468" y="5"/>
                  <a:pt x="2468" y="5"/>
                  <a:pt x="2468" y="5"/>
                </a:cubicBezTo>
                <a:cubicBezTo>
                  <a:pt x="2473" y="7"/>
                  <a:pt x="2476" y="11"/>
                  <a:pt x="2476" y="17"/>
                </a:cubicBezTo>
                <a:cubicBezTo>
                  <a:pt x="2476" y="183"/>
                  <a:pt x="2476" y="183"/>
                  <a:pt x="2476" y="183"/>
                </a:cubicBezTo>
                <a:cubicBezTo>
                  <a:pt x="2476" y="189"/>
                  <a:pt x="2473" y="193"/>
                  <a:pt x="2468" y="195"/>
                </a:cubicBezTo>
                <a:cubicBezTo>
                  <a:pt x="2510" y="195"/>
                  <a:pt x="2510" y="195"/>
                  <a:pt x="2510" y="195"/>
                </a:cubicBezTo>
                <a:cubicBezTo>
                  <a:pt x="2505" y="193"/>
                  <a:pt x="2502" y="189"/>
                  <a:pt x="2502" y="183"/>
                </a:cubicBezTo>
                <a:cubicBezTo>
                  <a:pt x="2502" y="17"/>
                  <a:pt x="2502" y="17"/>
                  <a:pt x="2502" y="17"/>
                </a:cubicBezTo>
                <a:cubicBezTo>
                  <a:pt x="2502" y="11"/>
                  <a:pt x="2505" y="7"/>
                  <a:pt x="2510" y="5"/>
                </a:cubicBezTo>
                <a:close/>
                <a:moveTo>
                  <a:pt x="2613" y="18"/>
                </a:moveTo>
                <a:cubicBezTo>
                  <a:pt x="2633" y="18"/>
                  <a:pt x="2659" y="20"/>
                  <a:pt x="2659" y="20"/>
                </a:cubicBezTo>
                <a:cubicBezTo>
                  <a:pt x="2666" y="21"/>
                  <a:pt x="2670" y="27"/>
                  <a:pt x="2673" y="31"/>
                </a:cubicBezTo>
                <a:cubicBezTo>
                  <a:pt x="2673" y="5"/>
                  <a:pt x="2673" y="5"/>
                  <a:pt x="2673" y="5"/>
                </a:cubicBezTo>
                <a:cubicBezTo>
                  <a:pt x="2525" y="5"/>
                  <a:pt x="2525" y="5"/>
                  <a:pt x="2525" y="5"/>
                </a:cubicBezTo>
                <a:cubicBezTo>
                  <a:pt x="2525" y="31"/>
                  <a:pt x="2525" y="31"/>
                  <a:pt x="2525" y="31"/>
                </a:cubicBezTo>
                <a:cubicBezTo>
                  <a:pt x="2528" y="27"/>
                  <a:pt x="2533" y="20"/>
                  <a:pt x="2540" y="20"/>
                </a:cubicBezTo>
                <a:cubicBezTo>
                  <a:pt x="2540" y="20"/>
                  <a:pt x="2565" y="18"/>
                  <a:pt x="2586" y="18"/>
                </a:cubicBezTo>
                <a:cubicBezTo>
                  <a:pt x="2586" y="183"/>
                  <a:pt x="2586" y="183"/>
                  <a:pt x="2586" y="183"/>
                </a:cubicBezTo>
                <a:cubicBezTo>
                  <a:pt x="2586" y="189"/>
                  <a:pt x="2583" y="193"/>
                  <a:pt x="2579" y="195"/>
                </a:cubicBezTo>
                <a:cubicBezTo>
                  <a:pt x="2620" y="195"/>
                  <a:pt x="2620" y="195"/>
                  <a:pt x="2620" y="195"/>
                </a:cubicBezTo>
                <a:cubicBezTo>
                  <a:pt x="2616" y="193"/>
                  <a:pt x="2613" y="189"/>
                  <a:pt x="2613" y="183"/>
                </a:cubicBezTo>
                <a:cubicBezTo>
                  <a:pt x="2613" y="18"/>
                  <a:pt x="2613" y="18"/>
                  <a:pt x="2613" y="18"/>
                </a:cubicBezTo>
                <a:close/>
                <a:moveTo>
                  <a:pt x="2838" y="5"/>
                </a:moveTo>
                <a:cubicBezTo>
                  <a:pt x="2800" y="5"/>
                  <a:pt x="2800" y="5"/>
                  <a:pt x="2800" y="5"/>
                </a:cubicBezTo>
                <a:cubicBezTo>
                  <a:pt x="2808" y="7"/>
                  <a:pt x="2810" y="11"/>
                  <a:pt x="2806" y="18"/>
                </a:cubicBezTo>
                <a:cubicBezTo>
                  <a:pt x="2768" y="91"/>
                  <a:pt x="2768" y="91"/>
                  <a:pt x="2768" y="91"/>
                </a:cubicBezTo>
                <a:cubicBezTo>
                  <a:pt x="2729" y="22"/>
                  <a:pt x="2729" y="22"/>
                  <a:pt x="2729" y="22"/>
                </a:cubicBezTo>
                <a:cubicBezTo>
                  <a:pt x="2722" y="9"/>
                  <a:pt x="2727" y="8"/>
                  <a:pt x="2733" y="5"/>
                </a:cubicBezTo>
                <a:cubicBezTo>
                  <a:pt x="2679" y="5"/>
                  <a:pt x="2679" y="5"/>
                  <a:pt x="2679" y="5"/>
                </a:cubicBezTo>
                <a:cubicBezTo>
                  <a:pt x="2687" y="9"/>
                  <a:pt x="2690" y="12"/>
                  <a:pt x="2695" y="18"/>
                </a:cubicBezTo>
                <a:cubicBezTo>
                  <a:pt x="2748" y="106"/>
                  <a:pt x="2748" y="106"/>
                  <a:pt x="2748" y="106"/>
                </a:cubicBezTo>
                <a:cubicBezTo>
                  <a:pt x="2748" y="183"/>
                  <a:pt x="2748" y="183"/>
                  <a:pt x="2748" y="183"/>
                </a:cubicBezTo>
                <a:cubicBezTo>
                  <a:pt x="2748" y="189"/>
                  <a:pt x="2743" y="193"/>
                  <a:pt x="2738" y="195"/>
                </a:cubicBezTo>
                <a:cubicBezTo>
                  <a:pt x="2786" y="195"/>
                  <a:pt x="2786" y="195"/>
                  <a:pt x="2786" y="195"/>
                </a:cubicBezTo>
                <a:cubicBezTo>
                  <a:pt x="2781" y="193"/>
                  <a:pt x="2776" y="189"/>
                  <a:pt x="2776" y="183"/>
                </a:cubicBezTo>
                <a:cubicBezTo>
                  <a:pt x="2776" y="105"/>
                  <a:pt x="2776" y="105"/>
                  <a:pt x="2776" y="105"/>
                </a:cubicBezTo>
                <a:cubicBezTo>
                  <a:pt x="2821" y="20"/>
                  <a:pt x="2821" y="20"/>
                  <a:pt x="2821" y="20"/>
                </a:cubicBezTo>
                <a:cubicBezTo>
                  <a:pt x="2824" y="13"/>
                  <a:pt x="2829" y="8"/>
                  <a:pt x="2838" y="5"/>
                </a:cubicBezTo>
                <a:close/>
                <a:moveTo>
                  <a:pt x="3010" y="198"/>
                </a:moveTo>
                <a:cubicBezTo>
                  <a:pt x="3051" y="199"/>
                  <a:pt x="3099" y="166"/>
                  <a:pt x="3100" y="102"/>
                </a:cubicBezTo>
                <a:cubicBezTo>
                  <a:pt x="3102" y="38"/>
                  <a:pt x="3055" y="3"/>
                  <a:pt x="3015" y="2"/>
                </a:cubicBezTo>
                <a:cubicBezTo>
                  <a:pt x="2958" y="0"/>
                  <a:pt x="2925" y="52"/>
                  <a:pt x="2923" y="97"/>
                </a:cubicBezTo>
                <a:cubicBezTo>
                  <a:pt x="2922" y="155"/>
                  <a:pt x="2963" y="197"/>
                  <a:pt x="3010" y="198"/>
                </a:cubicBezTo>
                <a:close/>
                <a:moveTo>
                  <a:pt x="2953" y="96"/>
                </a:moveTo>
                <a:cubicBezTo>
                  <a:pt x="2953" y="45"/>
                  <a:pt x="2977" y="14"/>
                  <a:pt x="3012" y="14"/>
                </a:cubicBezTo>
                <a:cubicBezTo>
                  <a:pt x="3049" y="14"/>
                  <a:pt x="3071" y="49"/>
                  <a:pt x="3071" y="103"/>
                </a:cubicBezTo>
                <a:cubicBezTo>
                  <a:pt x="3071" y="153"/>
                  <a:pt x="3049" y="185"/>
                  <a:pt x="3013" y="185"/>
                </a:cubicBezTo>
                <a:cubicBezTo>
                  <a:pt x="2983" y="185"/>
                  <a:pt x="2953" y="157"/>
                  <a:pt x="2953" y="96"/>
                </a:cubicBezTo>
                <a:close/>
                <a:moveTo>
                  <a:pt x="3161" y="195"/>
                </a:moveTo>
                <a:cubicBezTo>
                  <a:pt x="3156" y="193"/>
                  <a:pt x="3153" y="189"/>
                  <a:pt x="3153" y="183"/>
                </a:cubicBezTo>
                <a:cubicBezTo>
                  <a:pt x="3153" y="97"/>
                  <a:pt x="3153" y="97"/>
                  <a:pt x="3153" y="97"/>
                </a:cubicBezTo>
                <a:cubicBezTo>
                  <a:pt x="3200" y="97"/>
                  <a:pt x="3200" y="97"/>
                  <a:pt x="3200" y="97"/>
                </a:cubicBezTo>
                <a:cubicBezTo>
                  <a:pt x="3203" y="97"/>
                  <a:pt x="3208" y="102"/>
                  <a:pt x="3209" y="105"/>
                </a:cubicBezTo>
                <a:cubicBezTo>
                  <a:pt x="3209" y="75"/>
                  <a:pt x="3209" y="75"/>
                  <a:pt x="3209" y="75"/>
                </a:cubicBezTo>
                <a:cubicBezTo>
                  <a:pt x="3208" y="78"/>
                  <a:pt x="3203" y="83"/>
                  <a:pt x="3200" y="83"/>
                </a:cubicBezTo>
                <a:cubicBezTo>
                  <a:pt x="3153" y="83"/>
                  <a:pt x="3153" y="83"/>
                  <a:pt x="3153" y="83"/>
                </a:cubicBezTo>
                <a:cubicBezTo>
                  <a:pt x="3153" y="19"/>
                  <a:pt x="3153" y="19"/>
                  <a:pt x="3153" y="19"/>
                </a:cubicBezTo>
                <a:cubicBezTo>
                  <a:pt x="3153" y="19"/>
                  <a:pt x="3200" y="19"/>
                  <a:pt x="3206" y="20"/>
                </a:cubicBezTo>
                <a:cubicBezTo>
                  <a:pt x="3220" y="20"/>
                  <a:pt x="3226" y="24"/>
                  <a:pt x="3230" y="30"/>
                </a:cubicBezTo>
                <a:cubicBezTo>
                  <a:pt x="3230" y="5"/>
                  <a:pt x="3230" y="5"/>
                  <a:pt x="3230" y="5"/>
                </a:cubicBezTo>
                <a:cubicBezTo>
                  <a:pt x="3119" y="5"/>
                  <a:pt x="3119" y="5"/>
                  <a:pt x="3119" y="5"/>
                </a:cubicBezTo>
                <a:cubicBezTo>
                  <a:pt x="3123" y="7"/>
                  <a:pt x="3126" y="11"/>
                  <a:pt x="3126" y="17"/>
                </a:cubicBezTo>
                <a:cubicBezTo>
                  <a:pt x="3126" y="183"/>
                  <a:pt x="3126" y="183"/>
                  <a:pt x="3126" y="183"/>
                </a:cubicBezTo>
                <a:cubicBezTo>
                  <a:pt x="3126" y="189"/>
                  <a:pt x="3124" y="193"/>
                  <a:pt x="3119" y="195"/>
                </a:cubicBezTo>
                <a:cubicBezTo>
                  <a:pt x="3161" y="195"/>
                  <a:pt x="3161" y="195"/>
                  <a:pt x="3161" y="19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noProof="0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62405" y="6228318"/>
            <a:ext cx="8208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-2628520" y="0"/>
            <a:ext cx="2520000" cy="2928320"/>
            <a:chOff x="-2772816" y="0"/>
            <a:chExt cx="2520000" cy="2928320"/>
          </a:xfrm>
        </p:grpSpPr>
        <p:sp>
          <p:nvSpPr>
            <p:cNvPr id="16" name="Rectangle 15"/>
            <p:cNvSpPr/>
            <p:nvPr userDrawn="1"/>
          </p:nvSpPr>
          <p:spPr>
            <a:xfrm>
              <a:off x="-2772816" y="0"/>
              <a:ext cx="2520000" cy="2928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sz="1000" b="1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To insert image in the picture placeholder, please follow the below instructions:</a:t>
              </a:r>
            </a:p>
            <a:p>
              <a:pPr algn="l"/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  <a:p>
              <a:pPr marL="266700" indent="-266700" algn="l">
                <a:buFont typeface="+mj-lt"/>
                <a:buAutoNum type="arabicPeriod"/>
                <a:tabLst>
                  <a:tab pos="125730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the 	icon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in the grey placeholder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Browse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the folder where the required image is saved.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to select the image and insert the image.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Once the image is placed, go to Drawing Tools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Backward 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to Back (or right mouse click Send</a:t>
              </a:r>
              <a:r>
                <a:rPr lang="en-US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Back)</a:t>
              </a:r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</p:txBody>
        </p:sp>
        <p:pic>
          <p:nvPicPr>
            <p:cNvPr id="17" name="Picture 2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clrChange>
                <a:clrFrom>
                  <a:srgbClr val="DAE0E4"/>
                </a:clrFrom>
                <a:clrTo>
                  <a:srgbClr val="DAE0E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-1747750" y="723105"/>
              <a:ext cx="304801" cy="316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Rectangle 17"/>
          <p:cNvSpPr/>
          <p:nvPr userDrawn="1"/>
        </p:nvSpPr>
        <p:spPr>
          <a:xfrm>
            <a:off x="-2628520" y="5160786"/>
            <a:ext cx="2520000" cy="15433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000" b="0" dirty="0">
                <a:solidFill>
                  <a:schemeClr val="bg1"/>
                </a:solidFill>
                <a:latin typeface="Lucida Sans" panose="020B0602030504020204" pitchFamily="34" charset="0"/>
              </a:rPr>
              <a:t>T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ry to insert an image of </a:t>
            </a:r>
            <a:r>
              <a:rPr lang="en-GB" sz="1000" b="1" u="sng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25.4cm by 19.05cm</a:t>
            </a:r>
            <a:r>
              <a:rPr lang="en-GB" sz="1000" b="1" u="none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 (1.3:1) 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on this layout to avoid distortion.</a:t>
            </a:r>
          </a:p>
          <a:p>
            <a:pPr algn="l"/>
            <a:endParaRPr lang="en-GB" sz="1000" b="0" baseline="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l"/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Please ensure, the image has a simple background to display the logo and text overlapping.</a:t>
            </a:r>
            <a:endParaRPr lang="en-GB" sz="1000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670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457200" y="1186033"/>
            <a:ext cx="7200000" cy="719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insert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457200" y="2552203"/>
            <a:ext cx="5616000" cy="360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7" name="Freeform 6"/>
          <p:cNvSpPr>
            <a:spLocks noChangeAspect="1" noEditPoints="1"/>
          </p:cNvSpPr>
          <p:nvPr userDrawn="1"/>
        </p:nvSpPr>
        <p:spPr bwMode="gray">
          <a:xfrm>
            <a:off x="6084888" y="368301"/>
            <a:ext cx="2717800" cy="592138"/>
          </a:xfrm>
          <a:custGeom>
            <a:avLst/>
            <a:gdLst>
              <a:gd name="T0" fmla="*/ 69 w 3646"/>
              <a:gd name="T1" fmla="*/ 623 h 794"/>
              <a:gd name="T2" fmla="*/ 209 w 3646"/>
              <a:gd name="T3" fmla="*/ 440 h 794"/>
              <a:gd name="T4" fmla="*/ 261 w 3646"/>
              <a:gd name="T5" fmla="*/ 248 h 794"/>
              <a:gd name="T6" fmla="*/ 488 w 3646"/>
              <a:gd name="T7" fmla="*/ 282 h 794"/>
              <a:gd name="T8" fmla="*/ 627 w 3646"/>
              <a:gd name="T9" fmla="*/ 542 h 794"/>
              <a:gd name="T10" fmla="*/ 567 w 3646"/>
              <a:gd name="T11" fmla="*/ 380 h 794"/>
              <a:gd name="T12" fmla="*/ 481 w 3646"/>
              <a:gd name="T13" fmla="*/ 308 h 794"/>
              <a:gd name="T14" fmla="*/ 1184 w 3646"/>
              <a:gd name="T15" fmla="*/ 616 h 794"/>
              <a:gd name="T16" fmla="*/ 1196 w 3646"/>
              <a:gd name="T17" fmla="*/ 290 h 794"/>
              <a:gd name="T18" fmla="*/ 1246 w 3646"/>
              <a:gd name="T19" fmla="*/ 151 h 794"/>
              <a:gd name="T20" fmla="*/ 1316 w 3646"/>
              <a:gd name="T21" fmla="*/ 362 h 794"/>
              <a:gd name="T22" fmla="*/ 1554 w 3646"/>
              <a:gd name="T23" fmla="*/ 627 h 794"/>
              <a:gd name="T24" fmla="*/ 2231 w 3646"/>
              <a:gd name="T25" fmla="*/ 300 h 794"/>
              <a:gd name="T26" fmla="*/ 1884 w 3646"/>
              <a:gd name="T27" fmla="*/ 299 h 794"/>
              <a:gd name="T28" fmla="*/ 1973 w 3646"/>
              <a:gd name="T29" fmla="*/ 599 h 794"/>
              <a:gd name="T30" fmla="*/ 2191 w 3646"/>
              <a:gd name="T31" fmla="*/ 615 h 794"/>
              <a:gd name="T32" fmla="*/ 2341 w 3646"/>
              <a:gd name="T33" fmla="*/ 599 h 794"/>
              <a:gd name="T34" fmla="*/ 2295 w 3646"/>
              <a:gd name="T35" fmla="*/ 282 h 794"/>
              <a:gd name="T36" fmla="*/ 2969 w 3646"/>
              <a:gd name="T37" fmla="*/ 616 h 794"/>
              <a:gd name="T38" fmla="*/ 2981 w 3646"/>
              <a:gd name="T39" fmla="*/ 290 h 794"/>
              <a:gd name="T40" fmla="*/ 3032 w 3646"/>
              <a:gd name="T41" fmla="*/ 580 h 794"/>
              <a:gd name="T42" fmla="*/ 3153 w 3646"/>
              <a:gd name="T43" fmla="*/ 282 h 794"/>
              <a:gd name="T44" fmla="*/ 3087 w 3646"/>
              <a:gd name="T45" fmla="*/ 565 h 794"/>
              <a:gd name="T46" fmla="*/ 3413 w 3646"/>
              <a:gd name="T47" fmla="*/ 282 h 794"/>
              <a:gd name="T48" fmla="*/ 3413 w 3646"/>
              <a:gd name="T49" fmla="*/ 599 h 794"/>
              <a:gd name="T50" fmla="*/ 3646 w 3646"/>
              <a:gd name="T51" fmla="*/ 627 h 794"/>
              <a:gd name="T52" fmla="*/ 2754 w 3646"/>
              <a:gd name="T53" fmla="*/ 378 h 794"/>
              <a:gd name="T54" fmla="*/ 2438 w 3646"/>
              <a:gd name="T55" fmla="*/ 301 h 794"/>
              <a:gd name="T56" fmla="*/ 2557 w 3646"/>
              <a:gd name="T57" fmla="*/ 332 h 794"/>
              <a:gd name="T58" fmla="*/ 2553 w 3646"/>
              <a:gd name="T59" fmla="*/ 627 h 794"/>
              <a:gd name="T60" fmla="*/ 770 w 3646"/>
              <a:gd name="T61" fmla="*/ 566 h 794"/>
              <a:gd name="T62" fmla="*/ 796 w 3646"/>
              <a:gd name="T63" fmla="*/ 633 h 794"/>
              <a:gd name="T64" fmla="*/ 894 w 3646"/>
              <a:gd name="T65" fmla="*/ 308 h 794"/>
              <a:gd name="T66" fmla="*/ 992 w 3646"/>
              <a:gd name="T67" fmla="*/ 610 h 794"/>
              <a:gd name="T68" fmla="*/ 1616 w 3646"/>
              <a:gd name="T69" fmla="*/ 318 h 794"/>
              <a:gd name="T70" fmla="*/ 1754 w 3646"/>
              <a:gd name="T71" fmla="*/ 420 h 794"/>
              <a:gd name="T72" fmla="*/ 1779 w 3646"/>
              <a:gd name="T73" fmla="*/ 560 h 794"/>
              <a:gd name="T74" fmla="*/ 1785 w 3646"/>
              <a:gd name="T75" fmla="*/ 554 h 794"/>
              <a:gd name="T76" fmla="*/ 1473 w 3646"/>
              <a:gd name="T77" fmla="*/ 5 h 794"/>
              <a:gd name="T78" fmla="*/ 1582 w 3646"/>
              <a:gd name="T79" fmla="*/ 5 h 794"/>
              <a:gd name="T80" fmla="*/ 1750 w 3646"/>
              <a:gd name="T81" fmla="*/ 17 h 794"/>
              <a:gd name="T82" fmla="*/ 1608 w 3646"/>
              <a:gd name="T83" fmla="*/ 195 h 794"/>
              <a:gd name="T84" fmla="*/ 1743 w 3646"/>
              <a:gd name="T85" fmla="*/ 5 h 794"/>
              <a:gd name="T86" fmla="*/ 1841 w 3646"/>
              <a:gd name="T87" fmla="*/ 195 h 794"/>
              <a:gd name="T88" fmla="*/ 1907 w 3646"/>
              <a:gd name="T89" fmla="*/ 5 h 794"/>
              <a:gd name="T90" fmla="*/ 2001 w 3646"/>
              <a:gd name="T91" fmla="*/ 18 h 794"/>
              <a:gd name="T92" fmla="*/ 2151 w 3646"/>
              <a:gd name="T93" fmla="*/ 195 h 794"/>
              <a:gd name="T94" fmla="*/ 2128 w 3646"/>
              <a:gd name="T95" fmla="*/ 75 h 794"/>
              <a:gd name="T96" fmla="*/ 2292 w 3646"/>
              <a:gd name="T97" fmla="*/ 52 h 794"/>
              <a:gd name="T98" fmla="*/ 2205 w 3646"/>
              <a:gd name="T99" fmla="*/ 183 h 794"/>
              <a:gd name="T100" fmla="*/ 2317 w 3646"/>
              <a:gd name="T101" fmla="*/ 184 h 794"/>
              <a:gd name="T102" fmla="*/ 2205 w 3646"/>
              <a:gd name="T103" fmla="*/ 93 h 794"/>
              <a:gd name="T104" fmla="*/ 2434 w 3646"/>
              <a:gd name="T105" fmla="*/ 13 h 794"/>
              <a:gd name="T106" fmla="*/ 2336 w 3646"/>
              <a:gd name="T107" fmla="*/ 182 h 794"/>
              <a:gd name="T108" fmla="*/ 2468 w 3646"/>
              <a:gd name="T109" fmla="*/ 195 h 794"/>
              <a:gd name="T110" fmla="*/ 2673 w 3646"/>
              <a:gd name="T111" fmla="*/ 31 h 794"/>
              <a:gd name="T112" fmla="*/ 2579 w 3646"/>
              <a:gd name="T113" fmla="*/ 195 h 794"/>
              <a:gd name="T114" fmla="*/ 2768 w 3646"/>
              <a:gd name="T115" fmla="*/ 91 h 794"/>
              <a:gd name="T116" fmla="*/ 2738 w 3646"/>
              <a:gd name="T117" fmla="*/ 195 h 794"/>
              <a:gd name="T118" fmla="*/ 3100 w 3646"/>
              <a:gd name="T119" fmla="*/ 102 h 794"/>
              <a:gd name="T120" fmla="*/ 3013 w 3646"/>
              <a:gd name="T121" fmla="*/ 185 h 794"/>
              <a:gd name="T122" fmla="*/ 3209 w 3646"/>
              <a:gd name="T123" fmla="*/ 75 h 794"/>
              <a:gd name="T124" fmla="*/ 3119 w 3646"/>
              <a:gd name="T125" fmla="*/ 5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46" h="794">
                <a:moveTo>
                  <a:pt x="161" y="328"/>
                </a:moveTo>
                <a:cubicBezTo>
                  <a:pt x="195" y="345"/>
                  <a:pt x="220" y="359"/>
                  <a:pt x="237" y="369"/>
                </a:cubicBezTo>
                <a:cubicBezTo>
                  <a:pt x="254" y="379"/>
                  <a:pt x="268" y="393"/>
                  <a:pt x="280" y="411"/>
                </a:cubicBezTo>
                <a:cubicBezTo>
                  <a:pt x="293" y="429"/>
                  <a:pt x="299" y="453"/>
                  <a:pt x="299" y="484"/>
                </a:cubicBezTo>
                <a:cubicBezTo>
                  <a:pt x="299" y="528"/>
                  <a:pt x="283" y="563"/>
                  <a:pt x="249" y="591"/>
                </a:cubicBezTo>
                <a:cubicBezTo>
                  <a:pt x="216" y="619"/>
                  <a:pt x="179" y="633"/>
                  <a:pt x="138" y="633"/>
                </a:cubicBezTo>
                <a:cubicBezTo>
                  <a:pt x="110" y="633"/>
                  <a:pt x="87" y="630"/>
                  <a:pt x="69" y="623"/>
                </a:cubicBezTo>
                <a:cubicBezTo>
                  <a:pt x="50" y="616"/>
                  <a:pt x="28" y="606"/>
                  <a:pt x="2" y="592"/>
                </a:cubicBezTo>
                <a:cubicBezTo>
                  <a:pt x="0" y="483"/>
                  <a:pt x="0" y="483"/>
                  <a:pt x="0" y="483"/>
                </a:cubicBezTo>
                <a:cubicBezTo>
                  <a:pt x="10" y="516"/>
                  <a:pt x="26" y="544"/>
                  <a:pt x="47" y="568"/>
                </a:cubicBezTo>
                <a:cubicBezTo>
                  <a:pt x="69" y="591"/>
                  <a:pt x="97" y="602"/>
                  <a:pt x="133" y="602"/>
                </a:cubicBezTo>
                <a:cubicBezTo>
                  <a:pt x="168" y="602"/>
                  <a:pt x="193" y="592"/>
                  <a:pt x="209" y="571"/>
                </a:cubicBezTo>
                <a:cubicBezTo>
                  <a:pt x="224" y="551"/>
                  <a:pt x="232" y="528"/>
                  <a:pt x="232" y="505"/>
                </a:cubicBezTo>
                <a:cubicBezTo>
                  <a:pt x="232" y="473"/>
                  <a:pt x="224" y="452"/>
                  <a:pt x="209" y="440"/>
                </a:cubicBezTo>
                <a:cubicBezTo>
                  <a:pt x="193" y="429"/>
                  <a:pt x="160" y="410"/>
                  <a:pt x="109" y="385"/>
                </a:cubicBezTo>
                <a:cubicBezTo>
                  <a:pt x="72" y="366"/>
                  <a:pt x="45" y="347"/>
                  <a:pt x="27" y="327"/>
                </a:cubicBezTo>
                <a:cubicBezTo>
                  <a:pt x="10" y="307"/>
                  <a:pt x="2" y="282"/>
                  <a:pt x="2" y="253"/>
                </a:cubicBezTo>
                <a:cubicBezTo>
                  <a:pt x="2" y="212"/>
                  <a:pt x="17" y="180"/>
                  <a:pt x="48" y="157"/>
                </a:cubicBezTo>
                <a:cubicBezTo>
                  <a:pt x="79" y="135"/>
                  <a:pt x="114" y="123"/>
                  <a:pt x="153" y="123"/>
                </a:cubicBezTo>
                <a:cubicBezTo>
                  <a:pt x="194" y="123"/>
                  <a:pt x="229" y="133"/>
                  <a:pt x="257" y="152"/>
                </a:cubicBezTo>
                <a:cubicBezTo>
                  <a:pt x="261" y="248"/>
                  <a:pt x="261" y="248"/>
                  <a:pt x="261" y="248"/>
                </a:cubicBezTo>
                <a:cubicBezTo>
                  <a:pt x="256" y="225"/>
                  <a:pt x="243" y="204"/>
                  <a:pt x="222" y="184"/>
                </a:cubicBezTo>
                <a:cubicBezTo>
                  <a:pt x="201" y="163"/>
                  <a:pt x="174" y="153"/>
                  <a:pt x="143" y="153"/>
                </a:cubicBezTo>
                <a:cubicBezTo>
                  <a:pt x="115" y="153"/>
                  <a:pt x="95" y="161"/>
                  <a:pt x="81" y="178"/>
                </a:cubicBezTo>
                <a:cubicBezTo>
                  <a:pt x="68" y="194"/>
                  <a:pt x="62" y="212"/>
                  <a:pt x="62" y="231"/>
                </a:cubicBezTo>
                <a:cubicBezTo>
                  <a:pt x="62" y="252"/>
                  <a:pt x="68" y="269"/>
                  <a:pt x="81" y="280"/>
                </a:cubicBezTo>
                <a:cubicBezTo>
                  <a:pt x="95" y="292"/>
                  <a:pt x="121" y="308"/>
                  <a:pt x="161" y="328"/>
                </a:cubicBezTo>
                <a:close/>
                <a:moveTo>
                  <a:pt x="488" y="282"/>
                </a:moveTo>
                <a:cubicBezTo>
                  <a:pt x="456" y="282"/>
                  <a:pt x="428" y="290"/>
                  <a:pt x="403" y="307"/>
                </a:cubicBezTo>
                <a:cubicBezTo>
                  <a:pt x="378" y="324"/>
                  <a:pt x="360" y="346"/>
                  <a:pt x="346" y="373"/>
                </a:cubicBezTo>
                <a:cubicBezTo>
                  <a:pt x="333" y="401"/>
                  <a:pt x="327" y="429"/>
                  <a:pt x="327" y="458"/>
                </a:cubicBezTo>
                <a:cubicBezTo>
                  <a:pt x="327" y="503"/>
                  <a:pt x="340" y="544"/>
                  <a:pt x="367" y="580"/>
                </a:cubicBezTo>
                <a:cubicBezTo>
                  <a:pt x="394" y="615"/>
                  <a:pt x="434" y="633"/>
                  <a:pt x="487" y="633"/>
                </a:cubicBezTo>
                <a:cubicBezTo>
                  <a:pt x="518" y="633"/>
                  <a:pt x="545" y="625"/>
                  <a:pt x="570" y="608"/>
                </a:cubicBezTo>
                <a:cubicBezTo>
                  <a:pt x="594" y="592"/>
                  <a:pt x="613" y="570"/>
                  <a:pt x="627" y="542"/>
                </a:cubicBezTo>
                <a:cubicBezTo>
                  <a:pt x="640" y="514"/>
                  <a:pt x="647" y="486"/>
                  <a:pt x="647" y="458"/>
                </a:cubicBezTo>
                <a:cubicBezTo>
                  <a:pt x="647" y="428"/>
                  <a:pt x="641" y="400"/>
                  <a:pt x="630" y="373"/>
                </a:cubicBezTo>
                <a:cubicBezTo>
                  <a:pt x="619" y="346"/>
                  <a:pt x="601" y="324"/>
                  <a:pt x="576" y="307"/>
                </a:cubicBezTo>
                <a:cubicBezTo>
                  <a:pt x="552" y="290"/>
                  <a:pt x="523" y="282"/>
                  <a:pt x="488" y="282"/>
                </a:cubicBezTo>
                <a:close/>
                <a:moveTo>
                  <a:pt x="481" y="308"/>
                </a:moveTo>
                <a:cubicBezTo>
                  <a:pt x="503" y="308"/>
                  <a:pt x="521" y="314"/>
                  <a:pt x="535" y="328"/>
                </a:cubicBezTo>
                <a:cubicBezTo>
                  <a:pt x="549" y="341"/>
                  <a:pt x="560" y="358"/>
                  <a:pt x="567" y="380"/>
                </a:cubicBezTo>
                <a:cubicBezTo>
                  <a:pt x="575" y="401"/>
                  <a:pt x="579" y="425"/>
                  <a:pt x="581" y="453"/>
                </a:cubicBezTo>
                <a:cubicBezTo>
                  <a:pt x="582" y="496"/>
                  <a:pt x="575" y="531"/>
                  <a:pt x="560" y="560"/>
                </a:cubicBezTo>
                <a:cubicBezTo>
                  <a:pt x="545" y="588"/>
                  <a:pt x="522" y="603"/>
                  <a:pt x="492" y="604"/>
                </a:cubicBezTo>
                <a:cubicBezTo>
                  <a:pt x="463" y="606"/>
                  <a:pt x="440" y="593"/>
                  <a:pt x="422" y="565"/>
                </a:cubicBezTo>
                <a:cubicBezTo>
                  <a:pt x="404" y="537"/>
                  <a:pt x="395" y="503"/>
                  <a:pt x="393" y="462"/>
                </a:cubicBezTo>
                <a:cubicBezTo>
                  <a:pt x="392" y="420"/>
                  <a:pt x="398" y="384"/>
                  <a:pt x="414" y="354"/>
                </a:cubicBezTo>
                <a:cubicBezTo>
                  <a:pt x="429" y="325"/>
                  <a:pt x="451" y="310"/>
                  <a:pt x="481" y="308"/>
                </a:cubicBezTo>
                <a:close/>
                <a:moveTo>
                  <a:pt x="1095" y="223"/>
                </a:moveTo>
                <a:cubicBezTo>
                  <a:pt x="1000" y="321"/>
                  <a:pt x="1000" y="321"/>
                  <a:pt x="1000" y="321"/>
                </a:cubicBezTo>
                <a:cubicBezTo>
                  <a:pt x="1031" y="321"/>
                  <a:pt x="1031" y="321"/>
                  <a:pt x="1031" y="321"/>
                </a:cubicBezTo>
                <a:cubicBezTo>
                  <a:pt x="1031" y="527"/>
                  <a:pt x="1031" y="527"/>
                  <a:pt x="1031" y="527"/>
                </a:cubicBezTo>
                <a:cubicBezTo>
                  <a:pt x="1031" y="560"/>
                  <a:pt x="1041" y="586"/>
                  <a:pt x="1059" y="605"/>
                </a:cubicBezTo>
                <a:cubicBezTo>
                  <a:pt x="1078" y="624"/>
                  <a:pt x="1103" y="633"/>
                  <a:pt x="1133" y="633"/>
                </a:cubicBezTo>
                <a:cubicBezTo>
                  <a:pt x="1152" y="633"/>
                  <a:pt x="1169" y="627"/>
                  <a:pt x="1184" y="616"/>
                </a:cubicBezTo>
                <a:cubicBezTo>
                  <a:pt x="1199" y="604"/>
                  <a:pt x="1207" y="594"/>
                  <a:pt x="1207" y="583"/>
                </a:cubicBezTo>
                <a:cubicBezTo>
                  <a:pt x="1199" y="590"/>
                  <a:pt x="1192" y="595"/>
                  <a:pt x="1187" y="598"/>
                </a:cubicBezTo>
                <a:cubicBezTo>
                  <a:pt x="1182" y="601"/>
                  <a:pt x="1173" y="602"/>
                  <a:pt x="1160" y="602"/>
                </a:cubicBezTo>
                <a:cubicBezTo>
                  <a:pt x="1116" y="602"/>
                  <a:pt x="1093" y="577"/>
                  <a:pt x="1093" y="527"/>
                </a:cubicBezTo>
                <a:cubicBezTo>
                  <a:pt x="1093" y="321"/>
                  <a:pt x="1093" y="321"/>
                  <a:pt x="1093" y="321"/>
                </a:cubicBezTo>
                <a:cubicBezTo>
                  <a:pt x="1170" y="321"/>
                  <a:pt x="1170" y="321"/>
                  <a:pt x="1170" y="321"/>
                </a:cubicBezTo>
                <a:cubicBezTo>
                  <a:pt x="1196" y="290"/>
                  <a:pt x="1196" y="290"/>
                  <a:pt x="1196" y="290"/>
                </a:cubicBezTo>
                <a:cubicBezTo>
                  <a:pt x="1095" y="290"/>
                  <a:pt x="1095" y="290"/>
                  <a:pt x="1095" y="290"/>
                </a:cubicBezTo>
                <a:cubicBezTo>
                  <a:pt x="1095" y="223"/>
                  <a:pt x="1095" y="223"/>
                  <a:pt x="1095" y="223"/>
                </a:cubicBezTo>
                <a:close/>
                <a:moveTo>
                  <a:pt x="1426" y="282"/>
                </a:moveTo>
                <a:cubicBezTo>
                  <a:pt x="1392" y="282"/>
                  <a:pt x="1356" y="299"/>
                  <a:pt x="1316" y="334"/>
                </a:cubicBezTo>
                <a:cubicBezTo>
                  <a:pt x="1316" y="123"/>
                  <a:pt x="1316" y="123"/>
                  <a:pt x="1316" y="123"/>
                </a:cubicBezTo>
                <a:cubicBezTo>
                  <a:pt x="1226" y="141"/>
                  <a:pt x="1226" y="141"/>
                  <a:pt x="1226" y="141"/>
                </a:cubicBezTo>
                <a:cubicBezTo>
                  <a:pt x="1235" y="144"/>
                  <a:pt x="1242" y="148"/>
                  <a:pt x="1246" y="151"/>
                </a:cubicBezTo>
                <a:cubicBezTo>
                  <a:pt x="1250" y="155"/>
                  <a:pt x="1252" y="161"/>
                  <a:pt x="1252" y="170"/>
                </a:cubicBezTo>
                <a:cubicBezTo>
                  <a:pt x="1252" y="599"/>
                  <a:pt x="1252" y="599"/>
                  <a:pt x="1252" y="599"/>
                </a:cubicBezTo>
                <a:cubicBezTo>
                  <a:pt x="1252" y="611"/>
                  <a:pt x="1246" y="620"/>
                  <a:pt x="1233" y="627"/>
                </a:cubicBezTo>
                <a:cubicBezTo>
                  <a:pt x="1336" y="627"/>
                  <a:pt x="1336" y="627"/>
                  <a:pt x="1336" y="627"/>
                </a:cubicBezTo>
                <a:cubicBezTo>
                  <a:pt x="1328" y="622"/>
                  <a:pt x="1323" y="618"/>
                  <a:pt x="1320" y="614"/>
                </a:cubicBezTo>
                <a:cubicBezTo>
                  <a:pt x="1317" y="610"/>
                  <a:pt x="1316" y="605"/>
                  <a:pt x="1316" y="599"/>
                </a:cubicBezTo>
                <a:cubicBezTo>
                  <a:pt x="1316" y="362"/>
                  <a:pt x="1316" y="362"/>
                  <a:pt x="1316" y="362"/>
                </a:cubicBezTo>
                <a:cubicBezTo>
                  <a:pt x="1324" y="352"/>
                  <a:pt x="1335" y="343"/>
                  <a:pt x="1349" y="335"/>
                </a:cubicBezTo>
                <a:cubicBezTo>
                  <a:pt x="1363" y="328"/>
                  <a:pt x="1379" y="324"/>
                  <a:pt x="1395" y="324"/>
                </a:cubicBezTo>
                <a:cubicBezTo>
                  <a:pt x="1424" y="324"/>
                  <a:pt x="1444" y="332"/>
                  <a:pt x="1456" y="347"/>
                </a:cubicBezTo>
                <a:cubicBezTo>
                  <a:pt x="1467" y="362"/>
                  <a:pt x="1473" y="382"/>
                  <a:pt x="1473" y="407"/>
                </a:cubicBezTo>
                <a:cubicBezTo>
                  <a:pt x="1473" y="599"/>
                  <a:pt x="1473" y="599"/>
                  <a:pt x="1473" y="599"/>
                </a:cubicBezTo>
                <a:cubicBezTo>
                  <a:pt x="1473" y="610"/>
                  <a:pt x="1467" y="619"/>
                  <a:pt x="1454" y="627"/>
                </a:cubicBezTo>
                <a:cubicBezTo>
                  <a:pt x="1554" y="627"/>
                  <a:pt x="1554" y="627"/>
                  <a:pt x="1554" y="627"/>
                </a:cubicBezTo>
                <a:cubicBezTo>
                  <a:pt x="1547" y="622"/>
                  <a:pt x="1542" y="618"/>
                  <a:pt x="1539" y="615"/>
                </a:cubicBezTo>
                <a:cubicBezTo>
                  <a:pt x="1537" y="612"/>
                  <a:pt x="1535" y="607"/>
                  <a:pt x="1535" y="599"/>
                </a:cubicBezTo>
                <a:cubicBezTo>
                  <a:pt x="1535" y="383"/>
                  <a:pt x="1535" y="383"/>
                  <a:pt x="1535" y="383"/>
                </a:cubicBezTo>
                <a:cubicBezTo>
                  <a:pt x="1535" y="351"/>
                  <a:pt x="1525" y="326"/>
                  <a:pt x="1504" y="308"/>
                </a:cubicBezTo>
                <a:cubicBezTo>
                  <a:pt x="1483" y="290"/>
                  <a:pt x="1457" y="282"/>
                  <a:pt x="1426" y="282"/>
                </a:cubicBezTo>
                <a:close/>
                <a:moveTo>
                  <a:pt x="2295" y="282"/>
                </a:moveTo>
                <a:cubicBezTo>
                  <a:pt x="2273" y="282"/>
                  <a:pt x="2252" y="288"/>
                  <a:pt x="2231" y="300"/>
                </a:cubicBezTo>
                <a:cubicBezTo>
                  <a:pt x="2210" y="312"/>
                  <a:pt x="2193" y="328"/>
                  <a:pt x="2179" y="345"/>
                </a:cubicBezTo>
                <a:cubicBezTo>
                  <a:pt x="2173" y="325"/>
                  <a:pt x="2160" y="309"/>
                  <a:pt x="2141" y="298"/>
                </a:cubicBezTo>
                <a:cubicBezTo>
                  <a:pt x="2122" y="287"/>
                  <a:pt x="2101" y="282"/>
                  <a:pt x="2080" y="282"/>
                </a:cubicBezTo>
                <a:cubicBezTo>
                  <a:pt x="2059" y="282"/>
                  <a:pt x="2039" y="287"/>
                  <a:pt x="2023" y="297"/>
                </a:cubicBezTo>
                <a:cubicBezTo>
                  <a:pt x="2006" y="306"/>
                  <a:pt x="1989" y="318"/>
                  <a:pt x="1973" y="332"/>
                </a:cubicBezTo>
                <a:cubicBezTo>
                  <a:pt x="1973" y="282"/>
                  <a:pt x="1973" y="282"/>
                  <a:pt x="1973" y="282"/>
                </a:cubicBezTo>
                <a:cubicBezTo>
                  <a:pt x="1884" y="299"/>
                  <a:pt x="1884" y="299"/>
                  <a:pt x="1884" y="299"/>
                </a:cubicBezTo>
                <a:cubicBezTo>
                  <a:pt x="1892" y="301"/>
                  <a:pt x="1898" y="304"/>
                  <a:pt x="1903" y="308"/>
                </a:cubicBezTo>
                <a:cubicBezTo>
                  <a:pt x="1908" y="312"/>
                  <a:pt x="1911" y="319"/>
                  <a:pt x="1911" y="328"/>
                </a:cubicBezTo>
                <a:cubicBezTo>
                  <a:pt x="1911" y="599"/>
                  <a:pt x="1911" y="599"/>
                  <a:pt x="1911" y="599"/>
                </a:cubicBezTo>
                <a:cubicBezTo>
                  <a:pt x="1911" y="610"/>
                  <a:pt x="1904" y="619"/>
                  <a:pt x="1892" y="627"/>
                </a:cubicBezTo>
                <a:cubicBezTo>
                  <a:pt x="1994" y="627"/>
                  <a:pt x="1994" y="627"/>
                  <a:pt x="1994" y="627"/>
                </a:cubicBezTo>
                <a:cubicBezTo>
                  <a:pt x="1986" y="622"/>
                  <a:pt x="1981" y="618"/>
                  <a:pt x="1978" y="614"/>
                </a:cubicBezTo>
                <a:cubicBezTo>
                  <a:pt x="1975" y="611"/>
                  <a:pt x="1973" y="606"/>
                  <a:pt x="1973" y="599"/>
                </a:cubicBezTo>
                <a:cubicBezTo>
                  <a:pt x="1973" y="360"/>
                  <a:pt x="1973" y="360"/>
                  <a:pt x="1973" y="360"/>
                </a:cubicBezTo>
                <a:cubicBezTo>
                  <a:pt x="1994" y="336"/>
                  <a:pt x="2018" y="323"/>
                  <a:pt x="2047" y="323"/>
                </a:cubicBezTo>
                <a:cubicBezTo>
                  <a:pt x="2098" y="323"/>
                  <a:pt x="2123" y="349"/>
                  <a:pt x="2123" y="400"/>
                </a:cubicBezTo>
                <a:cubicBezTo>
                  <a:pt x="2123" y="599"/>
                  <a:pt x="2123" y="599"/>
                  <a:pt x="2123" y="599"/>
                </a:cubicBezTo>
                <a:cubicBezTo>
                  <a:pt x="2123" y="610"/>
                  <a:pt x="2117" y="619"/>
                  <a:pt x="2104" y="627"/>
                </a:cubicBezTo>
                <a:cubicBezTo>
                  <a:pt x="2206" y="627"/>
                  <a:pt x="2206" y="627"/>
                  <a:pt x="2206" y="627"/>
                </a:cubicBezTo>
                <a:cubicBezTo>
                  <a:pt x="2199" y="623"/>
                  <a:pt x="2195" y="619"/>
                  <a:pt x="2191" y="615"/>
                </a:cubicBezTo>
                <a:cubicBezTo>
                  <a:pt x="2188" y="611"/>
                  <a:pt x="2187" y="605"/>
                  <a:pt x="2187" y="599"/>
                </a:cubicBezTo>
                <a:cubicBezTo>
                  <a:pt x="2187" y="380"/>
                  <a:pt x="2187" y="380"/>
                  <a:pt x="2187" y="380"/>
                </a:cubicBezTo>
                <a:cubicBezTo>
                  <a:pt x="2187" y="375"/>
                  <a:pt x="2186" y="372"/>
                  <a:pt x="2185" y="369"/>
                </a:cubicBezTo>
                <a:cubicBezTo>
                  <a:pt x="2207" y="338"/>
                  <a:pt x="2233" y="323"/>
                  <a:pt x="2264" y="323"/>
                </a:cubicBezTo>
                <a:cubicBezTo>
                  <a:pt x="2291" y="323"/>
                  <a:pt x="2310" y="331"/>
                  <a:pt x="2323" y="345"/>
                </a:cubicBezTo>
                <a:cubicBezTo>
                  <a:pt x="2335" y="360"/>
                  <a:pt x="2341" y="380"/>
                  <a:pt x="2341" y="403"/>
                </a:cubicBezTo>
                <a:cubicBezTo>
                  <a:pt x="2341" y="599"/>
                  <a:pt x="2341" y="599"/>
                  <a:pt x="2341" y="599"/>
                </a:cubicBezTo>
                <a:cubicBezTo>
                  <a:pt x="2341" y="609"/>
                  <a:pt x="2334" y="619"/>
                  <a:pt x="2320" y="627"/>
                </a:cubicBezTo>
                <a:cubicBezTo>
                  <a:pt x="2422" y="627"/>
                  <a:pt x="2422" y="627"/>
                  <a:pt x="2422" y="627"/>
                </a:cubicBezTo>
                <a:cubicBezTo>
                  <a:pt x="2415" y="623"/>
                  <a:pt x="2411" y="619"/>
                  <a:pt x="2408" y="615"/>
                </a:cubicBezTo>
                <a:cubicBezTo>
                  <a:pt x="2404" y="611"/>
                  <a:pt x="2403" y="605"/>
                  <a:pt x="2403" y="599"/>
                </a:cubicBezTo>
                <a:cubicBezTo>
                  <a:pt x="2403" y="382"/>
                  <a:pt x="2403" y="382"/>
                  <a:pt x="2403" y="382"/>
                </a:cubicBezTo>
                <a:cubicBezTo>
                  <a:pt x="2403" y="350"/>
                  <a:pt x="2392" y="325"/>
                  <a:pt x="2370" y="308"/>
                </a:cubicBezTo>
                <a:cubicBezTo>
                  <a:pt x="2347" y="290"/>
                  <a:pt x="2323" y="282"/>
                  <a:pt x="2295" y="282"/>
                </a:cubicBezTo>
                <a:close/>
                <a:moveTo>
                  <a:pt x="2880" y="223"/>
                </a:moveTo>
                <a:cubicBezTo>
                  <a:pt x="2785" y="321"/>
                  <a:pt x="2785" y="321"/>
                  <a:pt x="2785" y="321"/>
                </a:cubicBezTo>
                <a:cubicBezTo>
                  <a:pt x="2816" y="321"/>
                  <a:pt x="2816" y="321"/>
                  <a:pt x="2816" y="321"/>
                </a:cubicBezTo>
                <a:cubicBezTo>
                  <a:pt x="2816" y="527"/>
                  <a:pt x="2816" y="527"/>
                  <a:pt x="2816" y="527"/>
                </a:cubicBezTo>
                <a:cubicBezTo>
                  <a:pt x="2816" y="560"/>
                  <a:pt x="2826" y="586"/>
                  <a:pt x="2845" y="605"/>
                </a:cubicBezTo>
                <a:cubicBezTo>
                  <a:pt x="2863" y="624"/>
                  <a:pt x="2888" y="633"/>
                  <a:pt x="2918" y="633"/>
                </a:cubicBezTo>
                <a:cubicBezTo>
                  <a:pt x="2937" y="633"/>
                  <a:pt x="2954" y="627"/>
                  <a:pt x="2969" y="616"/>
                </a:cubicBezTo>
                <a:cubicBezTo>
                  <a:pt x="2984" y="604"/>
                  <a:pt x="2992" y="594"/>
                  <a:pt x="2992" y="583"/>
                </a:cubicBezTo>
                <a:cubicBezTo>
                  <a:pt x="2984" y="590"/>
                  <a:pt x="2977" y="595"/>
                  <a:pt x="2972" y="598"/>
                </a:cubicBezTo>
                <a:cubicBezTo>
                  <a:pt x="2967" y="601"/>
                  <a:pt x="2958" y="602"/>
                  <a:pt x="2945" y="602"/>
                </a:cubicBezTo>
                <a:cubicBezTo>
                  <a:pt x="2901" y="602"/>
                  <a:pt x="2879" y="577"/>
                  <a:pt x="2879" y="527"/>
                </a:cubicBezTo>
                <a:cubicBezTo>
                  <a:pt x="2879" y="321"/>
                  <a:pt x="2879" y="321"/>
                  <a:pt x="2879" y="321"/>
                </a:cubicBezTo>
                <a:cubicBezTo>
                  <a:pt x="2955" y="321"/>
                  <a:pt x="2955" y="321"/>
                  <a:pt x="2955" y="321"/>
                </a:cubicBezTo>
                <a:cubicBezTo>
                  <a:pt x="2981" y="290"/>
                  <a:pt x="2981" y="290"/>
                  <a:pt x="2981" y="290"/>
                </a:cubicBezTo>
                <a:cubicBezTo>
                  <a:pt x="2880" y="290"/>
                  <a:pt x="2880" y="290"/>
                  <a:pt x="2880" y="290"/>
                </a:cubicBezTo>
                <a:cubicBezTo>
                  <a:pt x="2880" y="223"/>
                  <a:pt x="2880" y="223"/>
                  <a:pt x="2880" y="223"/>
                </a:cubicBezTo>
                <a:close/>
                <a:moveTo>
                  <a:pt x="3153" y="282"/>
                </a:moveTo>
                <a:cubicBezTo>
                  <a:pt x="3121" y="282"/>
                  <a:pt x="3093" y="290"/>
                  <a:pt x="3068" y="307"/>
                </a:cubicBezTo>
                <a:cubicBezTo>
                  <a:pt x="3043" y="324"/>
                  <a:pt x="3024" y="346"/>
                  <a:pt x="3011" y="373"/>
                </a:cubicBezTo>
                <a:cubicBezTo>
                  <a:pt x="2998" y="401"/>
                  <a:pt x="2991" y="429"/>
                  <a:pt x="2991" y="458"/>
                </a:cubicBezTo>
                <a:cubicBezTo>
                  <a:pt x="2991" y="503"/>
                  <a:pt x="3005" y="544"/>
                  <a:pt x="3032" y="580"/>
                </a:cubicBezTo>
                <a:cubicBezTo>
                  <a:pt x="3059" y="615"/>
                  <a:pt x="3099" y="633"/>
                  <a:pt x="3151" y="633"/>
                </a:cubicBezTo>
                <a:cubicBezTo>
                  <a:pt x="3182" y="633"/>
                  <a:pt x="3210" y="625"/>
                  <a:pt x="3234" y="608"/>
                </a:cubicBezTo>
                <a:cubicBezTo>
                  <a:pt x="3259" y="592"/>
                  <a:pt x="3278" y="570"/>
                  <a:pt x="3291" y="542"/>
                </a:cubicBezTo>
                <a:cubicBezTo>
                  <a:pt x="3305" y="514"/>
                  <a:pt x="3312" y="486"/>
                  <a:pt x="3312" y="458"/>
                </a:cubicBezTo>
                <a:cubicBezTo>
                  <a:pt x="3312" y="428"/>
                  <a:pt x="3306" y="400"/>
                  <a:pt x="3295" y="373"/>
                </a:cubicBezTo>
                <a:cubicBezTo>
                  <a:pt x="3283" y="346"/>
                  <a:pt x="3265" y="324"/>
                  <a:pt x="3241" y="307"/>
                </a:cubicBezTo>
                <a:cubicBezTo>
                  <a:pt x="3217" y="290"/>
                  <a:pt x="3187" y="282"/>
                  <a:pt x="3153" y="282"/>
                </a:cubicBezTo>
                <a:close/>
                <a:moveTo>
                  <a:pt x="3146" y="308"/>
                </a:moveTo>
                <a:cubicBezTo>
                  <a:pt x="3168" y="308"/>
                  <a:pt x="3185" y="314"/>
                  <a:pt x="3199" y="328"/>
                </a:cubicBezTo>
                <a:cubicBezTo>
                  <a:pt x="3214" y="341"/>
                  <a:pt x="3224" y="358"/>
                  <a:pt x="3232" y="380"/>
                </a:cubicBezTo>
                <a:cubicBezTo>
                  <a:pt x="3239" y="401"/>
                  <a:pt x="3244" y="425"/>
                  <a:pt x="3245" y="453"/>
                </a:cubicBezTo>
                <a:cubicBezTo>
                  <a:pt x="3247" y="496"/>
                  <a:pt x="3240" y="531"/>
                  <a:pt x="3225" y="560"/>
                </a:cubicBezTo>
                <a:cubicBezTo>
                  <a:pt x="3209" y="588"/>
                  <a:pt x="3186" y="603"/>
                  <a:pt x="3156" y="604"/>
                </a:cubicBezTo>
                <a:cubicBezTo>
                  <a:pt x="3128" y="606"/>
                  <a:pt x="3104" y="593"/>
                  <a:pt x="3087" y="565"/>
                </a:cubicBezTo>
                <a:cubicBezTo>
                  <a:pt x="3069" y="537"/>
                  <a:pt x="3059" y="503"/>
                  <a:pt x="3058" y="462"/>
                </a:cubicBezTo>
                <a:cubicBezTo>
                  <a:pt x="3056" y="420"/>
                  <a:pt x="3063" y="384"/>
                  <a:pt x="3078" y="354"/>
                </a:cubicBezTo>
                <a:cubicBezTo>
                  <a:pt x="3093" y="325"/>
                  <a:pt x="3116" y="310"/>
                  <a:pt x="3146" y="308"/>
                </a:cubicBezTo>
                <a:close/>
                <a:moveTo>
                  <a:pt x="3519" y="282"/>
                </a:moveTo>
                <a:cubicBezTo>
                  <a:pt x="3499" y="282"/>
                  <a:pt x="3479" y="287"/>
                  <a:pt x="3460" y="298"/>
                </a:cubicBezTo>
                <a:cubicBezTo>
                  <a:pt x="3441" y="309"/>
                  <a:pt x="3425" y="321"/>
                  <a:pt x="3413" y="334"/>
                </a:cubicBezTo>
                <a:cubicBezTo>
                  <a:pt x="3413" y="282"/>
                  <a:pt x="3413" y="282"/>
                  <a:pt x="3413" y="282"/>
                </a:cubicBezTo>
                <a:cubicBezTo>
                  <a:pt x="3326" y="298"/>
                  <a:pt x="3326" y="298"/>
                  <a:pt x="3326" y="298"/>
                </a:cubicBezTo>
                <a:cubicBezTo>
                  <a:pt x="3342" y="304"/>
                  <a:pt x="3350" y="314"/>
                  <a:pt x="3350" y="328"/>
                </a:cubicBezTo>
                <a:cubicBezTo>
                  <a:pt x="3350" y="599"/>
                  <a:pt x="3350" y="599"/>
                  <a:pt x="3350" y="599"/>
                </a:cubicBezTo>
                <a:cubicBezTo>
                  <a:pt x="3350" y="611"/>
                  <a:pt x="3344" y="620"/>
                  <a:pt x="3332" y="627"/>
                </a:cubicBezTo>
                <a:cubicBezTo>
                  <a:pt x="3432" y="627"/>
                  <a:pt x="3432" y="627"/>
                  <a:pt x="3432" y="627"/>
                </a:cubicBezTo>
                <a:cubicBezTo>
                  <a:pt x="3426" y="623"/>
                  <a:pt x="3421" y="619"/>
                  <a:pt x="3418" y="615"/>
                </a:cubicBezTo>
                <a:cubicBezTo>
                  <a:pt x="3415" y="611"/>
                  <a:pt x="3413" y="605"/>
                  <a:pt x="3413" y="599"/>
                </a:cubicBezTo>
                <a:cubicBezTo>
                  <a:pt x="3413" y="362"/>
                  <a:pt x="3413" y="362"/>
                  <a:pt x="3413" y="362"/>
                </a:cubicBezTo>
                <a:cubicBezTo>
                  <a:pt x="3422" y="351"/>
                  <a:pt x="3433" y="342"/>
                  <a:pt x="3447" y="335"/>
                </a:cubicBezTo>
                <a:cubicBezTo>
                  <a:pt x="3460" y="328"/>
                  <a:pt x="3474" y="324"/>
                  <a:pt x="3487" y="324"/>
                </a:cubicBezTo>
                <a:cubicBezTo>
                  <a:pt x="3539" y="324"/>
                  <a:pt x="3565" y="352"/>
                  <a:pt x="3565" y="409"/>
                </a:cubicBezTo>
                <a:cubicBezTo>
                  <a:pt x="3565" y="599"/>
                  <a:pt x="3565" y="599"/>
                  <a:pt x="3565" y="599"/>
                </a:cubicBezTo>
                <a:cubicBezTo>
                  <a:pt x="3565" y="611"/>
                  <a:pt x="3558" y="620"/>
                  <a:pt x="3546" y="627"/>
                </a:cubicBezTo>
                <a:cubicBezTo>
                  <a:pt x="3646" y="627"/>
                  <a:pt x="3646" y="627"/>
                  <a:pt x="3646" y="627"/>
                </a:cubicBezTo>
                <a:cubicBezTo>
                  <a:pt x="3637" y="620"/>
                  <a:pt x="3632" y="616"/>
                  <a:pt x="3630" y="613"/>
                </a:cubicBezTo>
                <a:cubicBezTo>
                  <a:pt x="3628" y="610"/>
                  <a:pt x="3627" y="605"/>
                  <a:pt x="3627" y="599"/>
                </a:cubicBezTo>
                <a:cubicBezTo>
                  <a:pt x="3627" y="383"/>
                  <a:pt x="3627" y="383"/>
                  <a:pt x="3627" y="383"/>
                </a:cubicBezTo>
                <a:cubicBezTo>
                  <a:pt x="3627" y="362"/>
                  <a:pt x="3622" y="344"/>
                  <a:pt x="3612" y="329"/>
                </a:cubicBezTo>
                <a:cubicBezTo>
                  <a:pt x="3602" y="314"/>
                  <a:pt x="3588" y="302"/>
                  <a:pt x="3571" y="294"/>
                </a:cubicBezTo>
                <a:cubicBezTo>
                  <a:pt x="3554" y="286"/>
                  <a:pt x="3537" y="282"/>
                  <a:pt x="3519" y="282"/>
                </a:cubicBezTo>
                <a:close/>
                <a:moveTo>
                  <a:pt x="2754" y="378"/>
                </a:moveTo>
                <a:cubicBezTo>
                  <a:pt x="2745" y="355"/>
                  <a:pt x="2734" y="337"/>
                  <a:pt x="2720" y="323"/>
                </a:cubicBezTo>
                <a:cubicBezTo>
                  <a:pt x="2705" y="309"/>
                  <a:pt x="2690" y="299"/>
                  <a:pt x="2674" y="292"/>
                </a:cubicBezTo>
                <a:cubicBezTo>
                  <a:pt x="2658" y="285"/>
                  <a:pt x="2642" y="282"/>
                  <a:pt x="2625" y="282"/>
                </a:cubicBezTo>
                <a:cubicBezTo>
                  <a:pt x="2603" y="282"/>
                  <a:pt x="2584" y="286"/>
                  <a:pt x="2566" y="295"/>
                </a:cubicBezTo>
                <a:cubicBezTo>
                  <a:pt x="2548" y="304"/>
                  <a:pt x="2534" y="315"/>
                  <a:pt x="2525" y="326"/>
                </a:cubicBezTo>
                <a:cubicBezTo>
                  <a:pt x="2525" y="282"/>
                  <a:pt x="2525" y="282"/>
                  <a:pt x="2525" y="282"/>
                </a:cubicBezTo>
                <a:cubicBezTo>
                  <a:pt x="2438" y="301"/>
                  <a:pt x="2438" y="301"/>
                  <a:pt x="2438" y="301"/>
                </a:cubicBezTo>
                <a:cubicBezTo>
                  <a:pt x="2454" y="305"/>
                  <a:pt x="2462" y="316"/>
                  <a:pt x="2462" y="331"/>
                </a:cubicBezTo>
                <a:cubicBezTo>
                  <a:pt x="2462" y="766"/>
                  <a:pt x="2462" y="766"/>
                  <a:pt x="2462" y="766"/>
                </a:cubicBezTo>
                <a:cubicBezTo>
                  <a:pt x="2462" y="779"/>
                  <a:pt x="2455" y="788"/>
                  <a:pt x="2443" y="794"/>
                </a:cubicBezTo>
                <a:cubicBezTo>
                  <a:pt x="2544" y="794"/>
                  <a:pt x="2544" y="794"/>
                  <a:pt x="2544" y="794"/>
                </a:cubicBezTo>
                <a:cubicBezTo>
                  <a:pt x="2532" y="788"/>
                  <a:pt x="2525" y="778"/>
                  <a:pt x="2525" y="766"/>
                </a:cubicBezTo>
                <a:cubicBezTo>
                  <a:pt x="2525" y="358"/>
                  <a:pt x="2525" y="358"/>
                  <a:pt x="2525" y="358"/>
                </a:cubicBezTo>
                <a:cubicBezTo>
                  <a:pt x="2534" y="348"/>
                  <a:pt x="2544" y="339"/>
                  <a:pt x="2557" y="332"/>
                </a:cubicBezTo>
                <a:cubicBezTo>
                  <a:pt x="2569" y="325"/>
                  <a:pt x="2583" y="322"/>
                  <a:pt x="2599" y="322"/>
                </a:cubicBezTo>
                <a:cubicBezTo>
                  <a:pt x="2624" y="322"/>
                  <a:pt x="2647" y="332"/>
                  <a:pt x="2667" y="353"/>
                </a:cubicBezTo>
                <a:cubicBezTo>
                  <a:pt x="2688" y="373"/>
                  <a:pt x="2698" y="408"/>
                  <a:pt x="2698" y="458"/>
                </a:cubicBezTo>
                <a:cubicBezTo>
                  <a:pt x="2698" y="504"/>
                  <a:pt x="2689" y="540"/>
                  <a:pt x="2670" y="566"/>
                </a:cubicBezTo>
                <a:cubicBezTo>
                  <a:pt x="2650" y="592"/>
                  <a:pt x="2624" y="604"/>
                  <a:pt x="2592" y="604"/>
                </a:cubicBezTo>
                <a:cubicBezTo>
                  <a:pt x="2568" y="604"/>
                  <a:pt x="2557" y="600"/>
                  <a:pt x="2536" y="582"/>
                </a:cubicBezTo>
                <a:cubicBezTo>
                  <a:pt x="2553" y="627"/>
                  <a:pt x="2553" y="627"/>
                  <a:pt x="2553" y="627"/>
                </a:cubicBezTo>
                <a:cubicBezTo>
                  <a:pt x="2568" y="631"/>
                  <a:pt x="2584" y="633"/>
                  <a:pt x="2601" y="633"/>
                </a:cubicBezTo>
                <a:cubicBezTo>
                  <a:pt x="2652" y="633"/>
                  <a:pt x="2692" y="615"/>
                  <a:pt x="2722" y="578"/>
                </a:cubicBezTo>
                <a:cubicBezTo>
                  <a:pt x="2752" y="541"/>
                  <a:pt x="2767" y="500"/>
                  <a:pt x="2767" y="455"/>
                </a:cubicBezTo>
                <a:cubicBezTo>
                  <a:pt x="2767" y="427"/>
                  <a:pt x="2763" y="401"/>
                  <a:pt x="2754" y="378"/>
                </a:cubicBezTo>
                <a:close/>
                <a:moveTo>
                  <a:pt x="865" y="581"/>
                </a:moveTo>
                <a:cubicBezTo>
                  <a:pt x="854" y="588"/>
                  <a:pt x="840" y="591"/>
                  <a:pt x="824" y="591"/>
                </a:cubicBezTo>
                <a:cubicBezTo>
                  <a:pt x="802" y="591"/>
                  <a:pt x="784" y="582"/>
                  <a:pt x="770" y="566"/>
                </a:cubicBezTo>
                <a:cubicBezTo>
                  <a:pt x="756" y="549"/>
                  <a:pt x="748" y="526"/>
                  <a:pt x="748" y="496"/>
                </a:cubicBezTo>
                <a:cubicBezTo>
                  <a:pt x="748" y="282"/>
                  <a:pt x="748" y="282"/>
                  <a:pt x="748" y="282"/>
                </a:cubicBezTo>
                <a:cubicBezTo>
                  <a:pt x="660" y="299"/>
                  <a:pt x="660" y="299"/>
                  <a:pt x="660" y="299"/>
                </a:cubicBezTo>
                <a:cubicBezTo>
                  <a:pt x="676" y="305"/>
                  <a:pt x="685" y="314"/>
                  <a:pt x="685" y="328"/>
                </a:cubicBezTo>
                <a:cubicBezTo>
                  <a:pt x="685" y="496"/>
                  <a:pt x="685" y="496"/>
                  <a:pt x="685" y="496"/>
                </a:cubicBezTo>
                <a:cubicBezTo>
                  <a:pt x="685" y="544"/>
                  <a:pt x="696" y="579"/>
                  <a:pt x="720" y="601"/>
                </a:cubicBezTo>
                <a:cubicBezTo>
                  <a:pt x="743" y="622"/>
                  <a:pt x="769" y="633"/>
                  <a:pt x="796" y="633"/>
                </a:cubicBezTo>
                <a:cubicBezTo>
                  <a:pt x="827" y="633"/>
                  <a:pt x="856" y="623"/>
                  <a:pt x="882" y="602"/>
                </a:cubicBezTo>
                <a:cubicBezTo>
                  <a:pt x="895" y="559"/>
                  <a:pt x="895" y="559"/>
                  <a:pt x="895" y="559"/>
                </a:cubicBezTo>
                <a:cubicBezTo>
                  <a:pt x="884" y="569"/>
                  <a:pt x="876" y="575"/>
                  <a:pt x="865" y="581"/>
                </a:cubicBezTo>
                <a:close/>
                <a:moveTo>
                  <a:pt x="963" y="568"/>
                </a:moveTo>
                <a:cubicBezTo>
                  <a:pt x="963" y="282"/>
                  <a:pt x="963" y="282"/>
                  <a:pt x="963" y="282"/>
                </a:cubicBezTo>
                <a:cubicBezTo>
                  <a:pt x="875" y="299"/>
                  <a:pt x="875" y="299"/>
                  <a:pt x="875" y="299"/>
                </a:cubicBezTo>
                <a:cubicBezTo>
                  <a:pt x="883" y="301"/>
                  <a:pt x="889" y="304"/>
                  <a:pt x="894" y="308"/>
                </a:cubicBezTo>
                <a:cubicBezTo>
                  <a:pt x="899" y="312"/>
                  <a:pt x="901" y="319"/>
                  <a:pt x="901" y="328"/>
                </a:cubicBezTo>
                <a:cubicBezTo>
                  <a:pt x="901" y="551"/>
                  <a:pt x="901" y="551"/>
                  <a:pt x="901" y="551"/>
                </a:cubicBezTo>
                <a:cubicBezTo>
                  <a:pt x="902" y="583"/>
                  <a:pt x="902" y="583"/>
                  <a:pt x="902" y="583"/>
                </a:cubicBezTo>
                <a:cubicBezTo>
                  <a:pt x="902" y="582"/>
                  <a:pt x="902" y="582"/>
                  <a:pt x="902" y="582"/>
                </a:cubicBezTo>
                <a:cubicBezTo>
                  <a:pt x="902" y="597"/>
                  <a:pt x="904" y="607"/>
                  <a:pt x="908" y="614"/>
                </a:cubicBezTo>
                <a:cubicBezTo>
                  <a:pt x="912" y="621"/>
                  <a:pt x="919" y="627"/>
                  <a:pt x="929" y="633"/>
                </a:cubicBezTo>
                <a:cubicBezTo>
                  <a:pt x="992" y="610"/>
                  <a:pt x="992" y="610"/>
                  <a:pt x="992" y="610"/>
                </a:cubicBezTo>
                <a:cubicBezTo>
                  <a:pt x="973" y="607"/>
                  <a:pt x="963" y="593"/>
                  <a:pt x="963" y="568"/>
                </a:cubicBezTo>
                <a:close/>
                <a:moveTo>
                  <a:pt x="1849" y="599"/>
                </a:moveTo>
                <a:cubicBezTo>
                  <a:pt x="1847" y="594"/>
                  <a:pt x="1846" y="586"/>
                  <a:pt x="1846" y="575"/>
                </a:cubicBezTo>
                <a:cubicBezTo>
                  <a:pt x="1846" y="380"/>
                  <a:pt x="1846" y="380"/>
                  <a:pt x="1846" y="380"/>
                </a:cubicBezTo>
                <a:cubicBezTo>
                  <a:pt x="1846" y="342"/>
                  <a:pt x="1834" y="316"/>
                  <a:pt x="1811" y="302"/>
                </a:cubicBezTo>
                <a:cubicBezTo>
                  <a:pt x="1787" y="289"/>
                  <a:pt x="1761" y="282"/>
                  <a:pt x="1731" y="282"/>
                </a:cubicBezTo>
                <a:cubicBezTo>
                  <a:pt x="1692" y="282"/>
                  <a:pt x="1653" y="294"/>
                  <a:pt x="1616" y="318"/>
                </a:cubicBezTo>
                <a:cubicBezTo>
                  <a:pt x="1617" y="408"/>
                  <a:pt x="1617" y="408"/>
                  <a:pt x="1617" y="408"/>
                </a:cubicBezTo>
                <a:cubicBezTo>
                  <a:pt x="1627" y="378"/>
                  <a:pt x="1641" y="353"/>
                  <a:pt x="1657" y="336"/>
                </a:cubicBezTo>
                <a:cubicBezTo>
                  <a:pt x="1673" y="318"/>
                  <a:pt x="1695" y="309"/>
                  <a:pt x="1722" y="309"/>
                </a:cubicBezTo>
                <a:cubicBezTo>
                  <a:pt x="1744" y="309"/>
                  <a:pt x="1760" y="315"/>
                  <a:pt x="1770" y="328"/>
                </a:cubicBezTo>
                <a:cubicBezTo>
                  <a:pt x="1780" y="340"/>
                  <a:pt x="1785" y="355"/>
                  <a:pt x="1785" y="373"/>
                </a:cubicBezTo>
                <a:cubicBezTo>
                  <a:pt x="1785" y="391"/>
                  <a:pt x="1784" y="401"/>
                  <a:pt x="1782" y="403"/>
                </a:cubicBezTo>
                <a:cubicBezTo>
                  <a:pt x="1776" y="411"/>
                  <a:pt x="1767" y="416"/>
                  <a:pt x="1754" y="420"/>
                </a:cubicBezTo>
                <a:cubicBezTo>
                  <a:pt x="1742" y="424"/>
                  <a:pt x="1722" y="430"/>
                  <a:pt x="1693" y="439"/>
                </a:cubicBezTo>
                <a:cubicBezTo>
                  <a:pt x="1664" y="447"/>
                  <a:pt x="1644" y="455"/>
                  <a:pt x="1633" y="462"/>
                </a:cubicBezTo>
                <a:cubicBezTo>
                  <a:pt x="1601" y="481"/>
                  <a:pt x="1584" y="509"/>
                  <a:pt x="1584" y="544"/>
                </a:cubicBezTo>
                <a:cubicBezTo>
                  <a:pt x="1584" y="564"/>
                  <a:pt x="1592" y="584"/>
                  <a:pt x="1607" y="604"/>
                </a:cubicBezTo>
                <a:cubicBezTo>
                  <a:pt x="1621" y="623"/>
                  <a:pt x="1643" y="633"/>
                  <a:pt x="1672" y="633"/>
                </a:cubicBezTo>
                <a:cubicBezTo>
                  <a:pt x="1706" y="633"/>
                  <a:pt x="1737" y="622"/>
                  <a:pt x="1765" y="599"/>
                </a:cubicBezTo>
                <a:cubicBezTo>
                  <a:pt x="1779" y="560"/>
                  <a:pt x="1779" y="560"/>
                  <a:pt x="1779" y="560"/>
                </a:cubicBezTo>
                <a:cubicBezTo>
                  <a:pt x="1756" y="581"/>
                  <a:pt x="1730" y="592"/>
                  <a:pt x="1702" y="592"/>
                </a:cubicBezTo>
                <a:cubicBezTo>
                  <a:pt x="1685" y="592"/>
                  <a:pt x="1672" y="586"/>
                  <a:pt x="1662" y="576"/>
                </a:cubicBezTo>
                <a:cubicBezTo>
                  <a:pt x="1652" y="565"/>
                  <a:pt x="1646" y="550"/>
                  <a:pt x="1646" y="532"/>
                </a:cubicBezTo>
                <a:cubicBezTo>
                  <a:pt x="1646" y="515"/>
                  <a:pt x="1652" y="501"/>
                  <a:pt x="1662" y="491"/>
                </a:cubicBezTo>
                <a:cubicBezTo>
                  <a:pt x="1672" y="481"/>
                  <a:pt x="1687" y="472"/>
                  <a:pt x="1707" y="464"/>
                </a:cubicBezTo>
                <a:cubicBezTo>
                  <a:pt x="1749" y="451"/>
                  <a:pt x="1775" y="442"/>
                  <a:pt x="1785" y="437"/>
                </a:cubicBezTo>
                <a:cubicBezTo>
                  <a:pt x="1785" y="554"/>
                  <a:pt x="1785" y="554"/>
                  <a:pt x="1785" y="554"/>
                </a:cubicBezTo>
                <a:cubicBezTo>
                  <a:pt x="1785" y="554"/>
                  <a:pt x="1786" y="579"/>
                  <a:pt x="1786" y="579"/>
                </a:cubicBezTo>
                <a:cubicBezTo>
                  <a:pt x="1786" y="597"/>
                  <a:pt x="1788" y="608"/>
                  <a:pt x="1792" y="614"/>
                </a:cubicBezTo>
                <a:cubicBezTo>
                  <a:pt x="1795" y="620"/>
                  <a:pt x="1802" y="626"/>
                  <a:pt x="1811" y="634"/>
                </a:cubicBezTo>
                <a:cubicBezTo>
                  <a:pt x="1868" y="609"/>
                  <a:pt x="1868" y="609"/>
                  <a:pt x="1868" y="609"/>
                </a:cubicBezTo>
                <a:cubicBezTo>
                  <a:pt x="1858" y="607"/>
                  <a:pt x="1851" y="603"/>
                  <a:pt x="1849" y="599"/>
                </a:cubicBezTo>
                <a:close/>
                <a:moveTo>
                  <a:pt x="1464" y="17"/>
                </a:moveTo>
                <a:cubicBezTo>
                  <a:pt x="1464" y="11"/>
                  <a:pt x="1468" y="7"/>
                  <a:pt x="1473" y="5"/>
                </a:cubicBezTo>
                <a:cubicBezTo>
                  <a:pt x="1428" y="5"/>
                  <a:pt x="1428" y="5"/>
                  <a:pt x="1428" y="5"/>
                </a:cubicBezTo>
                <a:cubicBezTo>
                  <a:pt x="1432" y="7"/>
                  <a:pt x="1437" y="11"/>
                  <a:pt x="1437" y="17"/>
                </a:cubicBezTo>
                <a:cubicBezTo>
                  <a:pt x="1437" y="135"/>
                  <a:pt x="1437" y="135"/>
                  <a:pt x="1437" y="135"/>
                </a:cubicBezTo>
                <a:cubicBezTo>
                  <a:pt x="1437" y="183"/>
                  <a:pt x="1478" y="198"/>
                  <a:pt x="1509" y="198"/>
                </a:cubicBezTo>
                <a:cubicBezTo>
                  <a:pt x="1544" y="198"/>
                  <a:pt x="1573" y="181"/>
                  <a:pt x="1573" y="135"/>
                </a:cubicBezTo>
                <a:cubicBezTo>
                  <a:pt x="1574" y="17"/>
                  <a:pt x="1574" y="17"/>
                  <a:pt x="1574" y="17"/>
                </a:cubicBezTo>
                <a:cubicBezTo>
                  <a:pt x="1574" y="11"/>
                  <a:pt x="1577" y="7"/>
                  <a:pt x="1582" y="5"/>
                </a:cubicBezTo>
                <a:cubicBezTo>
                  <a:pt x="1551" y="5"/>
                  <a:pt x="1551" y="5"/>
                  <a:pt x="1551" y="5"/>
                </a:cubicBezTo>
                <a:cubicBezTo>
                  <a:pt x="1555" y="7"/>
                  <a:pt x="1558" y="11"/>
                  <a:pt x="1558" y="17"/>
                </a:cubicBezTo>
                <a:cubicBezTo>
                  <a:pt x="1559" y="136"/>
                  <a:pt x="1559" y="136"/>
                  <a:pt x="1559" y="136"/>
                </a:cubicBezTo>
                <a:cubicBezTo>
                  <a:pt x="1559" y="161"/>
                  <a:pt x="1547" y="185"/>
                  <a:pt x="1510" y="185"/>
                </a:cubicBezTo>
                <a:cubicBezTo>
                  <a:pt x="1470" y="185"/>
                  <a:pt x="1464" y="155"/>
                  <a:pt x="1464" y="136"/>
                </a:cubicBezTo>
                <a:cubicBezTo>
                  <a:pt x="1464" y="17"/>
                  <a:pt x="1464" y="17"/>
                  <a:pt x="1464" y="17"/>
                </a:cubicBezTo>
                <a:close/>
                <a:moveTo>
                  <a:pt x="1750" y="17"/>
                </a:moveTo>
                <a:cubicBezTo>
                  <a:pt x="1750" y="141"/>
                  <a:pt x="1750" y="141"/>
                  <a:pt x="1750" y="141"/>
                </a:cubicBezTo>
                <a:cubicBezTo>
                  <a:pt x="1639" y="5"/>
                  <a:pt x="1639" y="5"/>
                  <a:pt x="1639" y="5"/>
                </a:cubicBezTo>
                <a:cubicBezTo>
                  <a:pt x="1599" y="5"/>
                  <a:pt x="1599" y="5"/>
                  <a:pt x="1599" y="5"/>
                </a:cubicBezTo>
                <a:cubicBezTo>
                  <a:pt x="1606" y="8"/>
                  <a:pt x="1609" y="12"/>
                  <a:pt x="1612" y="15"/>
                </a:cubicBezTo>
                <a:cubicBezTo>
                  <a:pt x="1615" y="19"/>
                  <a:pt x="1615" y="20"/>
                  <a:pt x="1615" y="28"/>
                </a:cubicBezTo>
                <a:cubicBezTo>
                  <a:pt x="1615" y="183"/>
                  <a:pt x="1615" y="183"/>
                  <a:pt x="1615" y="183"/>
                </a:cubicBezTo>
                <a:cubicBezTo>
                  <a:pt x="1615" y="189"/>
                  <a:pt x="1612" y="193"/>
                  <a:pt x="1608" y="195"/>
                </a:cubicBezTo>
                <a:cubicBezTo>
                  <a:pt x="1638" y="195"/>
                  <a:pt x="1638" y="195"/>
                  <a:pt x="1638" y="195"/>
                </a:cubicBezTo>
                <a:cubicBezTo>
                  <a:pt x="1633" y="193"/>
                  <a:pt x="1630" y="189"/>
                  <a:pt x="1630" y="183"/>
                </a:cubicBezTo>
                <a:cubicBezTo>
                  <a:pt x="1630" y="36"/>
                  <a:pt x="1630" y="36"/>
                  <a:pt x="1630" y="36"/>
                </a:cubicBezTo>
                <a:cubicBezTo>
                  <a:pt x="1630" y="39"/>
                  <a:pt x="1764" y="201"/>
                  <a:pt x="1764" y="201"/>
                </a:cubicBezTo>
                <a:cubicBezTo>
                  <a:pt x="1764" y="17"/>
                  <a:pt x="1764" y="17"/>
                  <a:pt x="1764" y="17"/>
                </a:cubicBezTo>
                <a:cubicBezTo>
                  <a:pt x="1764" y="11"/>
                  <a:pt x="1767" y="7"/>
                  <a:pt x="1772" y="5"/>
                </a:cubicBezTo>
                <a:cubicBezTo>
                  <a:pt x="1743" y="5"/>
                  <a:pt x="1743" y="5"/>
                  <a:pt x="1743" y="5"/>
                </a:cubicBezTo>
                <a:cubicBezTo>
                  <a:pt x="1747" y="7"/>
                  <a:pt x="1750" y="11"/>
                  <a:pt x="1750" y="17"/>
                </a:cubicBezTo>
                <a:close/>
                <a:moveTo>
                  <a:pt x="1841" y="5"/>
                </a:moveTo>
                <a:cubicBezTo>
                  <a:pt x="1799" y="5"/>
                  <a:pt x="1799" y="5"/>
                  <a:pt x="1799" y="5"/>
                </a:cubicBezTo>
                <a:cubicBezTo>
                  <a:pt x="1804" y="7"/>
                  <a:pt x="1807" y="11"/>
                  <a:pt x="1807" y="17"/>
                </a:cubicBezTo>
                <a:cubicBezTo>
                  <a:pt x="1807" y="183"/>
                  <a:pt x="1807" y="183"/>
                  <a:pt x="1807" y="183"/>
                </a:cubicBezTo>
                <a:cubicBezTo>
                  <a:pt x="1807" y="189"/>
                  <a:pt x="1804" y="193"/>
                  <a:pt x="1799" y="195"/>
                </a:cubicBezTo>
                <a:cubicBezTo>
                  <a:pt x="1841" y="195"/>
                  <a:pt x="1841" y="195"/>
                  <a:pt x="1841" y="195"/>
                </a:cubicBezTo>
                <a:cubicBezTo>
                  <a:pt x="1837" y="193"/>
                  <a:pt x="1833" y="189"/>
                  <a:pt x="1833" y="183"/>
                </a:cubicBezTo>
                <a:cubicBezTo>
                  <a:pt x="1833" y="17"/>
                  <a:pt x="1833" y="17"/>
                  <a:pt x="1833" y="17"/>
                </a:cubicBezTo>
                <a:cubicBezTo>
                  <a:pt x="1833" y="11"/>
                  <a:pt x="1837" y="7"/>
                  <a:pt x="1841" y="5"/>
                </a:cubicBezTo>
                <a:close/>
                <a:moveTo>
                  <a:pt x="2001" y="18"/>
                </a:moveTo>
                <a:cubicBezTo>
                  <a:pt x="2001" y="19"/>
                  <a:pt x="1952" y="151"/>
                  <a:pt x="1952" y="151"/>
                </a:cubicBezTo>
                <a:cubicBezTo>
                  <a:pt x="1952" y="151"/>
                  <a:pt x="1902" y="22"/>
                  <a:pt x="1902" y="21"/>
                </a:cubicBezTo>
                <a:cubicBezTo>
                  <a:pt x="1900" y="14"/>
                  <a:pt x="1900" y="8"/>
                  <a:pt x="1907" y="5"/>
                </a:cubicBezTo>
                <a:cubicBezTo>
                  <a:pt x="1856" y="5"/>
                  <a:pt x="1856" y="5"/>
                  <a:pt x="1856" y="5"/>
                </a:cubicBezTo>
                <a:cubicBezTo>
                  <a:pt x="1865" y="8"/>
                  <a:pt x="1868" y="13"/>
                  <a:pt x="1871" y="18"/>
                </a:cubicBezTo>
                <a:cubicBezTo>
                  <a:pt x="1876" y="29"/>
                  <a:pt x="1948" y="203"/>
                  <a:pt x="1948" y="203"/>
                </a:cubicBezTo>
                <a:cubicBezTo>
                  <a:pt x="1948" y="203"/>
                  <a:pt x="2013" y="29"/>
                  <a:pt x="2017" y="18"/>
                </a:cubicBezTo>
                <a:cubicBezTo>
                  <a:pt x="2021" y="11"/>
                  <a:pt x="2020" y="10"/>
                  <a:pt x="2027" y="5"/>
                </a:cubicBezTo>
                <a:cubicBezTo>
                  <a:pt x="1997" y="5"/>
                  <a:pt x="1997" y="5"/>
                  <a:pt x="1997" y="5"/>
                </a:cubicBezTo>
                <a:cubicBezTo>
                  <a:pt x="2003" y="8"/>
                  <a:pt x="2004" y="12"/>
                  <a:pt x="2001" y="18"/>
                </a:cubicBezTo>
                <a:close/>
                <a:moveTo>
                  <a:pt x="2145" y="30"/>
                </a:moveTo>
                <a:cubicBezTo>
                  <a:pt x="2144" y="5"/>
                  <a:pt x="2144" y="5"/>
                  <a:pt x="2144" y="5"/>
                </a:cubicBezTo>
                <a:cubicBezTo>
                  <a:pt x="2039" y="5"/>
                  <a:pt x="2039" y="5"/>
                  <a:pt x="2039" y="5"/>
                </a:cubicBezTo>
                <a:cubicBezTo>
                  <a:pt x="2043" y="7"/>
                  <a:pt x="2047" y="11"/>
                  <a:pt x="2047" y="17"/>
                </a:cubicBezTo>
                <a:cubicBezTo>
                  <a:pt x="2047" y="183"/>
                  <a:pt x="2047" y="183"/>
                  <a:pt x="2047" y="183"/>
                </a:cubicBezTo>
                <a:cubicBezTo>
                  <a:pt x="2047" y="189"/>
                  <a:pt x="2043" y="193"/>
                  <a:pt x="2038" y="195"/>
                </a:cubicBezTo>
                <a:cubicBezTo>
                  <a:pt x="2151" y="195"/>
                  <a:pt x="2151" y="195"/>
                  <a:pt x="2151" y="195"/>
                </a:cubicBezTo>
                <a:cubicBezTo>
                  <a:pt x="2157" y="164"/>
                  <a:pt x="2157" y="164"/>
                  <a:pt x="2157" y="164"/>
                </a:cubicBezTo>
                <a:cubicBezTo>
                  <a:pt x="2146" y="182"/>
                  <a:pt x="2136" y="182"/>
                  <a:pt x="2105" y="182"/>
                </a:cubicBezTo>
                <a:cubicBezTo>
                  <a:pt x="2092" y="182"/>
                  <a:pt x="2079" y="181"/>
                  <a:pt x="2073" y="180"/>
                </a:cubicBezTo>
                <a:cubicBezTo>
                  <a:pt x="2073" y="97"/>
                  <a:pt x="2073" y="97"/>
                  <a:pt x="2073" y="97"/>
                </a:cubicBezTo>
                <a:cubicBezTo>
                  <a:pt x="2119" y="97"/>
                  <a:pt x="2119" y="97"/>
                  <a:pt x="2119" y="97"/>
                </a:cubicBezTo>
                <a:cubicBezTo>
                  <a:pt x="2123" y="97"/>
                  <a:pt x="2127" y="102"/>
                  <a:pt x="2128" y="105"/>
                </a:cubicBezTo>
                <a:cubicBezTo>
                  <a:pt x="2128" y="75"/>
                  <a:pt x="2128" y="75"/>
                  <a:pt x="2128" y="75"/>
                </a:cubicBezTo>
                <a:cubicBezTo>
                  <a:pt x="2127" y="78"/>
                  <a:pt x="2123" y="83"/>
                  <a:pt x="2119" y="83"/>
                </a:cubicBezTo>
                <a:cubicBezTo>
                  <a:pt x="2073" y="83"/>
                  <a:pt x="2073" y="83"/>
                  <a:pt x="2073" y="83"/>
                </a:cubicBezTo>
                <a:cubicBezTo>
                  <a:pt x="2073" y="19"/>
                  <a:pt x="2073" y="19"/>
                  <a:pt x="2073" y="19"/>
                </a:cubicBezTo>
                <a:cubicBezTo>
                  <a:pt x="2073" y="19"/>
                  <a:pt x="2116" y="20"/>
                  <a:pt x="2121" y="20"/>
                </a:cubicBezTo>
                <a:cubicBezTo>
                  <a:pt x="2133" y="20"/>
                  <a:pt x="2139" y="23"/>
                  <a:pt x="2145" y="30"/>
                </a:cubicBezTo>
                <a:close/>
                <a:moveTo>
                  <a:pt x="2248" y="99"/>
                </a:moveTo>
                <a:cubicBezTo>
                  <a:pt x="2265" y="97"/>
                  <a:pt x="2292" y="82"/>
                  <a:pt x="2292" y="52"/>
                </a:cubicBezTo>
                <a:cubicBezTo>
                  <a:pt x="2292" y="34"/>
                  <a:pt x="2280" y="5"/>
                  <a:pt x="2224" y="5"/>
                </a:cubicBezTo>
                <a:cubicBezTo>
                  <a:pt x="2171" y="5"/>
                  <a:pt x="2171" y="5"/>
                  <a:pt x="2171" y="5"/>
                </a:cubicBezTo>
                <a:cubicBezTo>
                  <a:pt x="2176" y="7"/>
                  <a:pt x="2179" y="11"/>
                  <a:pt x="2179" y="17"/>
                </a:cubicBezTo>
                <a:cubicBezTo>
                  <a:pt x="2179" y="183"/>
                  <a:pt x="2179" y="183"/>
                  <a:pt x="2179" y="183"/>
                </a:cubicBezTo>
                <a:cubicBezTo>
                  <a:pt x="2179" y="189"/>
                  <a:pt x="2176" y="193"/>
                  <a:pt x="2171" y="195"/>
                </a:cubicBezTo>
                <a:cubicBezTo>
                  <a:pt x="2213" y="195"/>
                  <a:pt x="2213" y="195"/>
                  <a:pt x="2213" y="195"/>
                </a:cubicBezTo>
                <a:cubicBezTo>
                  <a:pt x="2209" y="193"/>
                  <a:pt x="2205" y="189"/>
                  <a:pt x="2205" y="183"/>
                </a:cubicBezTo>
                <a:cubicBezTo>
                  <a:pt x="2205" y="107"/>
                  <a:pt x="2205" y="107"/>
                  <a:pt x="2205" y="107"/>
                </a:cubicBezTo>
                <a:cubicBezTo>
                  <a:pt x="2205" y="107"/>
                  <a:pt x="2216" y="107"/>
                  <a:pt x="2221" y="107"/>
                </a:cubicBezTo>
                <a:cubicBezTo>
                  <a:pt x="2236" y="107"/>
                  <a:pt x="2242" y="119"/>
                  <a:pt x="2249" y="131"/>
                </a:cubicBezTo>
                <a:cubicBezTo>
                  <a:pt x="2259" y="146"/>
                  <a:pt x="2269" y="162"/>
                  <a:pt x="2283" y="183"/>
                </a:cubicBezTo>
                <a:cubicBezTo>
                  <a:pt x="2288" y="189"/>
                  <a:pt x="2295" y="196"/>
                  <a:pt x="2306" y="196"/>
                </a:cubicBezTo>
                <a:cubicBezTo>
                  <a:pt x="2335" y="195"/>
                  <a:pt x="2335" y="195"/>
                  <a:pt x="2335" y="195"/>
                </a:cubicBezTo>
                <a:cubicBezTo>
                  <a:pt x="2335" y="195"/>
                  <a:pt x="2323" y="191"/>
                  <a:pt x="2317" y="184"/>
                </a:cubicBezTo>
                <a:cubicBezTo>
                  <a:pt x="2305" y="171"/>
                  <a:pt x="2275" y="120"/>
                  <a:pt x="2275" y="120"/>
                </a:cubicBezTo>
                <a:cubicBezTo>
                  <a:pt x="2271" y="114"/>
                  <a:pt x="2263" y="102"/>
                  <a:pt x="2248" y="99"/>
                </a:cubicBezTo>
                <a:close/>
                <a:moveTo>
                  <a:pt x="2205" y="17"/>
                </a:moveTo>
                <a:cubicBezTo>
                  <a:pt x="2205" y="17"/>
                  <a:pt x="2214" y="16"/>
                  <a:pt x="2226" y="16"/>
                </a:cubicBezTo>
                <a:cubicBezTo>
                  <a:pt x="2256" y="16"/>
                  <a:pt x="2264" y="39"/>
                  <a:pt x="2264" y="52"/>
                </a:cubicBezTo>
                <a:cubicBezTo>
                  <a:pt x="2264" y="82"/>
                  <a:pt x="2243" y="93"/>
                  <a:pt x="2221" y="93"/>
                </a:cubicBezTo>
                <a:cubicBezTo>
                  <a:pt x="2214" y="93"/>
                  <a:pt x="2205" y="93"/>
                  <a:pt x="2205" y="93"/>
                </a:cubicBezTo>
                <a:cubicBezTo>
                  <a:pt x="2205" y="17"/>
                  <a:pt x="2205" y="17"/>
                  <a:pt x="2205" y="17"/>
                </a:cubicBezTo>
                <a:close/>
                <a:moveTo>
                  <a:pt x="2450" y="141"/>
                </a:moveTo>
                <a:cubicBezTo>
                  <a:pt x="2450" y="103"/>
                  <a:pt x="2424" y="94"/>
                  <a:pt x="2397" y="81"/>
                </a:cubicBezTo>
                <a:cubicBezTo>
                  <a:pt x="2370" y="68"/>
                  <a:pt x="2359" y="61"/>
                  <a:pt x="2359" y="43"/>
                </a:cubicBezTo>
                <a:cubicBezTo>
                  <a:pt x="2359" y="31"/>
                  <a:pt x="2366" y="13"/>
                  <a:pt x="2390" y="13"/>
                </a:cubicBezTo>
                <a:cubicBezTo>
                  <a:pt x="2416" y="13"/>
                  <a:pt x="2432" y="36"/>
                  <a:pt x="2436" y="50"/>
                </a:cubicBezTo>
                <a:cubicBezTo>
                  <a:pt x="2434" y="13"/>
                  <a:pt x="2434" y="13"/>
                  <a:pt x="2434" y="13"/>
                </a:cubicBezTo>
                <a:cubicBezTo>
                  <a:pt x="2421" y="4"/>
                  <a:pt x="2404" y="2"/>
                  <a:pt x="2394" y="2"/>
                </a:cubicBezTo>
                <a:cubicBezTo>
                  <a:pt x="2367" y="2"/>
                  <a:pt x="2336" y="18"/>
                  <a:pt x="2336" y="52"/>
                </a:cubicBezTo>
                <a:cubicBezTo>
                  <a:pt x="2336" y="75"/>
                  <a:pt x="2350" y="89"/>
                  <a:pt x="2377" y="103"/>
                </a:cubicBezTo>
                <a:cubicBezTo>
                  <a:pt x="2404" y="116"/>
                  <a:pt x="2424" y="122"/>
                  <a:pt x="2424" y="149"/>
                </a:cubicBezTo>
                <a:cubicBezTo>
                  <a:pt x="2424" y="162"/>
                  <a:pt x="2416" y="186"/>
                  <a:pt x="2386" y="186"/>
                </a:cubicBezTo>
                <a:cubicBezTo>
                  <a:pt x="2356" y="186"/>
                  <a:pt x="2341" y="160"/>
                  <a:pt x="2335" y="140"/>
                </a:cubicBezTo>
                <a:cubicBezTo>
                  <a:pt x="2336" y="182"/>
                  <a:pt x="2336" y="182"/>
                  <a:pt x="2336" y="182"/>
                </a:cubicBezTo>
                <a:cubicBezTo>
                  <a:pt x="2346" y="188"/>
                  <a:pt x="2364" y="198"/>
                  <a:pt x="2388" y="198"/>
                </a:cubicBezTo>
                <a:cubicBezTo>
                  <a:pt x="2418" y="198"/>
                  <a:pt x="2450" y="176"/>
                  <a:pt x="2450" y="141"/>
                </a:cubicBezTo>
                <a:close/>
                <a:moveTo>
                  <a:pt x="2510" y="5"/>
                </a:moveTo>
                <a:cubicBezTo>
                  <a:pt x="2468" y="5"/>
                  <a:pt x="2468" y="5"/>
                  <a:pt x="2468" y="5"/>
                </a:cubicBezTo>
                <a:cubicBezTo>
                  <a:pt x="2473" y="7"/>
                  <a:pt x="2476" y="11"/>
                  <a:pt x="2476" y="17"/>
                </a:cubicBezTo>
                <a:cubicBezTo>
                  <a:pt x="2476" y="183"/>
                  <a:pt x="2476" y="183"/>
                  <a:pt x="2476" y="183"/>
                </a:cubicBezTo>
                <a:cubicBezTo>
                  <a:pt x="2476" y="189"/>
                  <a:pt x="2473" y="193"/>
                  <a:pt x="2468" y="195"/>
                </a:cubicBezTo>
                <a:cubicBezTo>
                  <a:pt x="2510" y="195"/>
                  <a:pt x="2510" y="195"/>
                  <a:pt x="2510" y="195"/>
                </a:cubicBezTo>
                <a:cubicBezTo>
                  <a:pt x="2505" y="193"/>
                  <a:pt x="2502" y="189"/>
                  <a:pt x="2502" y="183"/>
                </a:cubicBezTo>
                <a:cubicBezTo>
                  <a:pt x="2502" y="17"/>
                  <a:pt x="2502" y="17"/>
                  <a:pt x="2502" y="17"/>
                </a:cubicBezTo>
                <a:cubicBezTo>
                  <a:pt x="2502" y="11"/>
                  <a:pt x="2505" y="7"/>
                  <a:pt x="2510" y="5"/>
                </a:cubicBezTo>
                <a:close/>
                <a:moveTo>
                  <a:pt x="2613" y="18"/>
                </a:moveTo>
                <a:cubicBezTo>
                  <a:pt x="2633" y="18"/>
                  <a:pt x="2659" y="20"/>
                  <a:pt x="2659" y="20"/>
                </a:cubicBezTo>
                <a:cubicBezTo>
                  <a:pt x="2666" y="21"/>
                  <a:pt x="2670" y="27"/>
                  <a:pt x="2673" y="31"/>
                </a:cubicBezTo>
                <a:cubicBezTo>
                  <a:pt x="2673" y="5"/>
                  <a:pt x="2673" y="5"/>
                  <a:pt x="2673" y="5"/>
                </a:cubicBezTo>
                <a:cubicBezTo>
                  <a:pt x="2525" y="5"/>
                  <a:pt x="2525" y="5"/>
                  <a:pt x="2525" y="5"/>
                </a:cubicBezTo>
                <a:cubicBezTo>
                  <a:pt x="2525" y="31"/>
                  <a:pt x="2525" y="31"/>
                  <a:pt x="2525" y="31"/>
                </a:cubicBezTo>
                <a:cubicBezTo>
                  <a:pt x="2528" y="27"/>
                  <a:pt x="2533" y="20"/>
                  <a:pt x="2540" y="20"/>
                </a:cubicBezTo>
                <a:cubicBezTo>
                  <a:pt x="2540" y="20"/>
                  <a:pt x="2565" y="18"/>
                  <a:pt x="2586" y="18"/>
                </a:cubicBezTo>
                <a:cubicBezTo>
                  <a:pt x="2586" y="183"/>
                  <a:pt x="2586" y="183"/>
                  <a:pt x="2586" y="183"/>
                </a:cubicBezTo>
                <a:cubicBezTo>
                  <a:pt x="2586" y="189"/>
                  <a:pt x="2583" y="193"/>
                  <a:pt x="2579" y="195"/>
                </a:cubicBezTo>
                <a:cubicBezTo>
                  <a:pt x="2620" y="195"/>
                  <a:pt x="2620" y="195"/>
                  <a:pt x="2620" y="195"/>
                </a:cubicBezTo>
                <a:cubicBezTo>
                  <a:pt x="2616" y="193"/>
                  <a:pt x="2613" y="189"/>
                  <a:pt x="2613" y="183"/>
                </a:cubicBezTo>
                <a:cubicBezTo>
                  <a:pt x="2613" y="18"/>
                  <a:pt x="2613" y="18"/>
                  <a:pt x="2613" y="18"/>
                </a:cubicBezTo>
                <a:close/>
                <a:moveTo>
                  <a:pt x="2838" y="5"/>
                </a:moveTo>
                <a:cubicBezTo>
                  <a:pt x="2800" y="5"/>
                  <a:pt x="2800" y="5"/>
                  <a:pt x="2800" y="5"/>
                </a:cubicBezTo>
                <a:cubicBezTo>
                  <a:pt x="2808" y="7"/>
                  <a:pt x="2810" y="11"/>
                  <a:pt x="2806" y="18"/>
                </a:cubicBezTo>
                <a:cubicBezTo>
                  <a:pt x="2768" y="91"/>
                  <a:pt x="2768" y="91"/>
                  <a:pt x="2768" y="91"/>
                </a:cubicBezTo>
                <a:cubicBezTo>
                  <a:pt x="2729" y="22"/>
                  <a:pt x="2729" y="22"/>
                  <a:pt x="2729" y="22"/>
                </a:cubicBezTo>
                <a:cubicBezTo>
                  <a:pt x="2722" y="9"/>
                  <a:pt x="2727" y="8"/>
                  <a:pt x="2733" y="5"/>
                </a:cubicBezTo>
                <a:cubicBezTo>
                  <a:pt x="2679" y="5"/>
                  <a:pt x="2679" y="5"/>
                  <a:pt x="2679" y="5"/>
                </a:cubicBezTo>
                <a:cubicBezTo>
                  <a:pt x="2687" y="9"/>
                  <a:pt x="2690" y="12"/>
                  <a:pt x="2695" y="18"/>
                </a:cubicBezTo>
                <a:cubicBezTo>
                  <a:pt x="2748" y="106"/>
                  <a:pt x="2748" y="106"/>
                  <a:pt x="2748" y="106"/>
                </a:cubicBezTo>
                <a:cubicBezTo>
                  <a:pt x="2748" y="183"/>
                  <a:pt x="2748" y="183"/>
                  <a:pt x="2748" y="183"/>
                </a:cubicBezTo>
                <a:cubicBezTo>
                  <a:pt x="2748" y="189"/>
                  <a:pt x="2743" y="193"/>
                  <a:pt x="2738" y="195"/>
                </a:cubicBezTo>
                <a:cubicBezTo>
                  <a:pt x="2786" y="195"/>
                  <a:pt x="2786" y="195"/>
                  <a:pt x="2786" y="195"/>
                </a:cubicBezTo>
                <a:cubicBezTo>
                  <a:pt x="2781" y="193"/>
                  <a:pt x="2776" y="189"/>
                  <a:pt x="2776" y="183"/>
                </a:cubicBezTo>
                <a:cubicBezTo>
                  <a:pt x="2776" y="105"/>
                  <a:pt x="2776" y="105"/>
                  <a:pt x="2776" y="105"/>
                </a:cubicBezTo>
                <a:cubicBezTo>
                  <a:pt x="2821" y="20"/>
                  <a:pt x="2821" y="20"/>
                  <a:pt x="2821" y="20"/>
                </a:cubicBezTo>
                <a:cubicBezTo>
                  <a:pt x="2824" y="13"/>
                  <a:pt x="2829" y="8"/>
                  <a:pt x="2838" y="5"/>
                </a:cubicBezTo>
                <a:close/>
                <a:moveTo>
                  <a:pt x="3010" y="198"/>
                </a:moveTo>
                <a:cubicBezTo>
                  <a:pt x="3051" y="199"/>
                  <a:pt x="3099" y="166"/>
                  <a:pt x="3100" y="102"/>
                </a:cubicBezTo>
                <a:cubicBezTo>
                  <a:pt x="3102" y="38"/>
                  <a:pt x="3055" y="3"/>
                  <a:pt x="3015" y="2"/>
                </a:cubicBezTo>
                <a:cubicBezTo>
                  <a:pt x="2958" y="0"/>
                  <a:pt x="2925" y="52"/>
                  <a:pt x="2923" y="97"/>
                </a:cubicBezTo>
                <a:cubicBezTo>
                  <a:pt x="2922" y="155"/>
                  <a:pt x="2963" y="197"/>
                  <a:pt x="3010" y="198"/>
                </a:cubicBezTo>
                <a:close/>
                <a:moveTo>
                  <a:pt x="2953" y="96"/>
                </a:moveTo>
                <a:cubicBezTo>
                  <a:pt x="2953" y="45"/>
                  <a:pt x="2977" y="14"/>
                  <a:pt x="3012" y="14"/>
                </a:cubicBezTo>
                <a:cubicBezTo>
                  <a:pt x="3049" y="14"/>
                  <a:pt x="3071" y="49"/>
                  <a:pt x="3071" y="103"/>
                </a:cubicBezTo>
                <a:cubicBezTo>
                  <a:pt x="3071" y="153"/>
                  <a:pt x="3049" y="185"/>
                  <a:pt x="3013" y="185"/>
                </a:cubicBezTo>
                <a:cubicBezTo>
                  <a:pt x="2983" y="185"/>
                  <a:pt x="2953" y="157"/>
                  <a:pt x="2953" y="96"/>
                </a:cubicBezTo>
                <a:close/>
                <a:moveTo>
                  <a:pt x="3161" y="195"/>
                </a:moveTo>
                <a:cubicBezTo>
                  <a:pt x="3156" y="193"/>
                  <a:pt x="3153" y="189"/>
                  <a:pt x="3153" y="183"/>
                </a:cubicBezTo>
                <a:cubicBezTo>
                  <a:pt x="3153" y="97"/>
                  <a:pt x="3153" y="97"/>
                  <a:pt x="3153" y="97"/>
                </a:cubicBezTo>
                <a:cubicBezTo>
                  <a:pt x="3200" y="97"/>
                  <a:pt x="3200" y="97"/>
                  <a:pt x="3200" y="97"/>
                </a:cubicBezTo>
                <a:cubicBezTo>
                  <a:pt x="3203" y="97"/>
                  <a:pt x="3208" y="102"/>
                  <a:pt x="3209" y="105"/>
                </a:cubicBezTo>
                <a:cubicBezTo>
                  <a:pt x="3209" y="75"/>
                  <a:pt x="3209" y="75"/>
                  <a:pt x="3209" y="75"/>
                </a:cubicBezTo>
                <a:cubicBezTo>
                  <a:pt x="3208" y="78"/>
                  <a:pt x="3203" y="83"/>
                  <a:pt x="3200" y="83"/>
                </a:cubicBezTo>
                <a:cubicBezTo>
                  <a:pt x="3153" y="83"/>
                  <a:pt x="3153" y="83"/>
                  <a:pt x="3153" y="83"/>
                </a:cubicBezTo>
                <a:cubicBezTo>
                  <a:pt x="3153" y="19"/>
                  <a:pt x="3153" y="19"/>
                  <a:pt x="3153" y="19"/>
                </a:cubicBezTo>
                <a:cubicBezTo>
                  <a:pt x="3153" y="19"/>
                  <a:pt x="3200" y="19"/>
                  <a:pt x="3206" y="20"/>
                </a:cubicBezTo>
                <a:cubicBezTo>
                  <a:pt x="3220" y="20"/>
                  <a:pt x="3226" y="24"/>
                  <a:pt x="3230" y="30"/>
                </a:cubicBezTo>
                <a:cubicBezTo>
                  <a:pt x="3230" y="5"/>
                  <a:pt x="3230" y="5"/>
                  <a:pt x="3230" y="5"/>
                </a:cubicBezTo>
                <a:cubicBezTo>
                  <a:pt x="3119" y="5"/>
                  <a:pt x="3119" y="5"/>
                  <a:pt x="3119" y="5"/>
                </a:cubicBezTo>
                <a:cubicBezTo>
                  <a:pt x="3123" y="7"/>
                  <a:pt x="3126" y="11"/>
                  <a:pt x="3126" y="17"/>
                </a:cubicBezTo>
                <a:cubicBezTo>
                  <a:pt x="3126" y="183"/>
                  <a:pt x="3126" y="183"/>
                  <a:pt x="3126" y="183"/>
                </a:cubicBezTo>
                <a:cubicBezTo>
                  <a:pt x="3126" y="189"/>
                  <a:pt x="3124" y="193"/>
                  <a:pt x="3119" y="195"/>
                </a:cubicBezTo>
                <a:cubicBezTo>
                  <a:pt x="3161" y="195"/>
                  <a:pt x="3161" y="195"/>
                  <a:pt x="3161" y="19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noProof="0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62405" y="6228318"/>
            <a:ext cx="8208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>
              <a:tabLst>
                <a:tab pos="3227388" algn="l"/>
              </a:tabLst>
              <a:defRPr/>
            </a:lvl1pPr>
          </a:lstStyle>
          <a:p>
            <a:r>
              <a:rPr lang="en-GB" noProof="0" dirty="0"/>
              <a:t> 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2628520" y="0"/>
            <a:ext cx="2520000" cy="2928320"/>
            <a:chOff x="-2772816" y="0"/>
            <a:chExt cx="2520000" cy="292832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-2772816" y="0"/>
              <a:ext cx="2520000" cy="2928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sz="1000" b="1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To insert image in the picture placeholder, please follow the below instructions:</a:t>
              </a:r>
            </a:p>
            <a:p>
              <a:pPr algn="l"/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  <a:p>
              <a:pPr marL="266700" indent="-266700" algn="l">
                <a:buFont typeface="+mj-lt"/>
                <a:buAutoNum type="arabicPeriod"/>
                <a:tabLst>
                  <a:tab pos="125730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the 	icon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in the grey placeholder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Browse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the folder where the required image is saved.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to select the image and insert the image.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Once the image is placed, go to Drawing Tools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Backward 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to Back (or right mouse click Send</a:t>
              </a:r>
              <a:r>
                <a:rPr lang="en-US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Back)</a:t>
              </a:r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</p:txBody>
        </p:sp>
        <p:pic>
          <p:nvPicPr>
            <p:cNvPr id="13" name="Picture 2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clrChange>
                <a:clrFrom>
                  <a:srgbClr val="DAE0E4"/>
                </a:clrFrom>
                <a:clrTo>
                  <a:srgbClr val="DAE0E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-1747750" y="723105"/>
              <a:ext cx="304801" cy="316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Rectangle 13"/>
          <p:cNvSpPr/>
          <p:nvPr userDrawn="1"/>
        </p:nvSpPr>
        <p:spPr>
          <a:xfrm>
            <a:off x="-2628520" y="5160786"/>
            <a:ext cx="2520000" cy="15433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000" b="0" dirty="0">
                <a:solidFill>
                  <a:schemeClr val="bg1"/>
                </a:solidFill>
                <a:latin typeface="Lucida Sans" panose="020B0602030504020204" pitchFamily="34" charset="0"/>
              </a:rPr>
              <a:t>T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ry to insert an image of </a:t>
            </a:r>
            <a:r>
              <a:rPr lang="en-GB" sz="1000" b="1" u="sng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25.4cm by 19.05cm</a:t>
            </a:r>
            <a:r>
              <a:rPr lang="en-GB" sz="1000" b="1" u="none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 (1.3:1) 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on this layout to avoid distortion.</a:t>
            </a:r>
          </a:p>
          <a:p>
            <a:pPr algn="l"/>
            <a:endParaRPr lang="en-GB" sz="1000" b="0" baseline="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l"/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Please ensure, the image has a simple background to display the logo and text overlapping.</a:t>
            </a:r>
            <a:endParaRPr lang="en-GB" sz="1000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09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458788" y="1188000"/>
            <a:ext cx="8208000" cy="721544"/>
          </a:xfrm>
        </p:spPr>
        <p:txBody>
          <a:bodyPr anchor="t"/>
          <a:lstStyle>
            <a:lvl1pPr algn="l">
              <a:defRPr sz="5400" b="0" cap="none" baseline="0"/>
            </a:lvl1pPr>
          </a:lstStyle>
          <a:p>
            <a:r>
              <a:rPr lang="en-GB" noProof="0" dirty="0"/>
              <a:t>Click to insert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8788" y="2555130"/>
            <a:ext cx="8208000" cy="540000"/>
          </a:xfrm>
        </p:spPr>
        <p:txBody>
          <a:bodyPr anchor="t" anchorCtr="0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3726000"/>
            <a:ext cx="9144000" cy="3132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GB" noProof="0" dirty="0"/>
              <a:t> </a:t>
            </a:r>
          </a:p>
        </p:txBody>
      </p:sp>
      <p:grpSp>
        <p:nvGrpSpPr>
          <p:cNvPr id="9" name="Group 8"/>
          <p:cNvGrpSpPr/>
          <p:nvPr userDrawn="1"/>
        </p:nvGrpSpPr>
        <p:grpSpPr>
          <a:xfrm>
            <a:off x="-2628520" y="0"/>
            <a:ext cx="2520000" cy="2928320"/>
            <a:chOff x="-2772816" y="0"/>
            <a:chExt cx="2520000" cy="2928320"/>
          </a:xfrm>
        </p:grpSpPr>
        <p:sp>
          <p:nvSpPr>
            <p:cNvPr id="10" name="Rectangle 9"/>
            <p:cNvSpPr/>
            <p:nvPr userDrawn="1"/>
          </p:nvSpPr>
          <p:spPr>
            <a:xfrm>
              <a:off x="-2772816" y="0"/>
              <a:ext cx="2520000" cy="2928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sz="1000" b="1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To insert image in the picture placeholder, please follow the below instructions:</a:t>
              </a:r>
            </a:p>
            <a:p>
              <a:pPr algn="l"/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  <a:p>
              <a:pPr marL="266700" indent="-266700" algn="l">
                <a:buFont typeface="+mj-lt"/>
                <a:buAutoNum type="arabicPeriod"/>
                <a:tabLst>
                  <a:tab pos="125730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the 	icon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in the grey placeholder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Browse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the folder where the required image is saved.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Click to select the image and insert the image.</a:t>
              </a:r>
            </a:p>
            <a:p>
              <a:pPr marL="266700" indent="-266700" algn="l">
                <a:buFont typeface="+mj-lt"/>
                <a:buAutoNum type="arabicPeriod"/>
                <a:tabLst>
                  <a:tab pos="1162050" algn="l"/>
                </a:tabLst>
              </a:pP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Once the image is placed, go to Drawing Tools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Backward </a:t>
              </a:r>
              <a:r>
                <a:rPr lang="en-GB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|  Send to Back (or right mouse click Send</a:t>
              </a:r>
              <a:r>
                <a:rPr lang="en-US" sz="1000" baseline="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 to Back)</a:t>
              </a:r>
              <a:endParaRPr lang="en-GB" sz="1000" dirty="0">
                <a:solidFill>
                  <a:schemeClr val="bg1"/>
                </a:solidFill>
                <a:latin typeface="Lucida Sans" panose="020B0602030504020204" pitchFamily="34" charset="0"/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clrChange>
                <a:clrFrom>
                  <a:srgbClr val="DAE0E4"/>
                </a:clrFrom>
                <a:clrTo>
                  <a:srgbClr val="DAE0E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-1747750" y="723105"/>
              <a:ext cx="304801" cy="316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1"/>
          <p:cNvSpPr/>
          <p:nvPr userDrawn="1"/>
        </p:nvSpPr>
        <p:spPr>
          <a:xfrm>
            <a:off x="-2628520" y="5160786"/>
            <a:ext cx="2520000" cy="15433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000" b="0" dirty="0">
                <a:solidFill>
                  <a:schemeClr val="bg1"/>
                </a:solidFill>
                <a:latin typeface="Lucida Sans" panose="020B0602030504020204" pitchFamily="34" charset="0"/>
              </a:rPr>
              <a:t>T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ry to insert an image of  </a:t>
            </a:r>
            <a:r>
              <a:rPr lang="en-GB" sz="1000" b="1" u="sng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25.4cm by 8.7cm (approx. 3:1)</a:t>
            </a:r>
            <a:r>
              <a:rPr lang="en-GB" sz="1000" b="1" u="none" baseline="0" dirty="0">
                <a:solidFill>
                  <a:srgbClr val="FF0000"/>
                </a:solidFill>
                <a:latin typeface="Lucida Sans" panose="020B0602030504020204" pitchFamily="34" charset="0"/>
              </a:rPr>
              <a:t> </a:t>
            </a:r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on this layout to avoid distortion.</a:t>
            </a:r>
          </a:p>
          <a:p>
            <a:pPr algn="l"/>
            <a:endParaRPr lang="en-GB" sz="1000" b="0" baseline="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l"/>
            <a:r>
              <a:rPr lang="en-GB" sz="1000" b="0" baseline="0" dirty="0">
                <a:solidFill>
                  <a:schemeClr val="bg1"/>
                </a:solidFill>
                <a:latin typeface="Lucida Sans" panose="020B0602030504020204" pitchFamily="34" charset="0"/>
              </a:rPr>
              <a:t>Please ensure, the image has a simple background to display the logo and text overlapping.</a:t>
            </a:r>
            <a:endParaRPr lang="en-GB" sz="1000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660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457200" y="2552399"/>
            <a:ext cx="3960000" cy="3600000"/>
          </a:xfrm>
        </p:spPr>
        <p:txBody>
          <a:bodyPr/>
          <a:lstStyle>
            <a:lvl1pPr>
              <a:defRPr sz="3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4705200" y="2552399"/>
            <a:ext cx="3960000" cy="3600000"/>
          </a:xfrm>
        </p:spPr>
        <p:txBody>
          <a:bodyPr/>
          <a:lstStyle>
            <a:lvl1pPr>
              <a:defRPr sz="3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62405" y="6228318"/>
            <a:ext cx="8208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</p:spTree>
    <p:extLst>
      <p:ext uri="{BB962C8B-B14F-4D97-AF65-F5344CB8AC3E}">
        <p14:creationId xmlns:p14="http://schemas.microsoft.com/office/powerpoint/2010/main" val="2317220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62405" y="6228318"/>
            <a:ext cx="8208000" cy="369332"/>
          </a:xfrm>
        </p:spPr>
        <p:txBody>
          <a:bodyPr anchor="t" anchorCtr="0">
            <a:no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insert source/notes text, if any</a:t>
            </a:r>
          </a:p>
        </p:txBody>
      </p:sp>
    </p:spTree>
    <p:extLst>
      <p:ext uri="{BB962C8B-B14F-4D97-AF65-F5344CB8AC3E}">
        <p14:creationId xmlns:p14="http://schemas.microsoft.com/office/powerpoint/2010/main" val="13412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57200" y="1186033"/>
            <a:ext cx="8208000" cy="7194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2552203"/>
            <a:ext cx="8208000" cy="36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pic>
        <p:nvPicPr>
          <p:cNvPr id="5" name="Picture 4" descr="Text&#10;&#10;Description automatically generated with low confidence">
            <a:extLst>
              <a:ext uri="{FF2B5EF4-FFF2-40B4-BE49-F238E27FC236}">
                <a16:creationId xmlns:a16="http://schemas.microsoft.com/office/drawing/2014/main" id="{A2DAE374-651F-4DFF-B76A-71D42CA7DEC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17945"/>
            <a:ext cx="2088232" cy="44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5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1" r:id="rId4"/>
    <p:sldLayoutId id="2147483660" r:id="rId5"/>
    <p:sldLayoutId id="2147483664" r:id="rId6"/>
    <p:sldLayoutId id="2147483651" r:id="rId7"/>
    <p:sldLayoutId id="2147483652" r:id="rId8"/>
    <p:sldLayoutId id="2147483654" r:id="rId9"/>
    <p:sldLayoutId id="2147483655" r:id="rId10"/>
    <p:sldLayoutId id="2147483663" r:id="rId11"/>
  </p:sldLayoutIdLst>
  <p:hf sldNum="0"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buFont typeface="Arial" panose="020B0604020202020204" pitchFamily="34" charset="0"/>
        <a:buNone/>
        <a:defRPr sz="3000" kern="1200">
          <a:solidFill>
            <a:schemeClr val="accent1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270000" indent="-27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540000" indent="-270000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810000" indent="-270000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 baseline="0">
          <a:solidFill>
            <a:schemeClr val="tx1"/>
          </a:solidFill>
          <a:latin typeface="+mj-lt"/>
          <a:ea typeface="+mn-ea"/>
          <a:cs typeface="+mn-cs"/>
        </a:defRPr>
      </a:lvl5pPr>
      <a:lvl6pPr marL="1080000" indent="-270000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6pPr>
      <a:lvl7pPr marL="1350000" indent="-270000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7pPr>
      <a:lvl8pPr marL="1620000" indent="-270000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8pPr>
      <a:lvl9pPr marL="1890000" indent="-269875" algn="l" defTabSz="914400" rtl="0" eaLnBrk="1" latinLnBrk="0" hangingPunct="1">
        <a:spcBef>
          <a:spcPts val="300"/>
        </a:spcBef>
        <a:buClr>
          <a:schemeClr val="tx1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9pPr>
    </p:bodyStyle>
    <p:otherStyle>
      <a:defPPr>
        <a:defRPr lang="en-GB"/>
      </a:defPPr>
      <a:lvl1pPr marL="0" indent="0" algn="l" defTabSz="914400" rtl="0" eaLnBrk="1" latinLnBrk="0" hangingPunct="1">
        <a:spcBef>
          <a:spcPts val="4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0000" indent="-2700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270000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10000" indent="-270000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70000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350000" indent="-270000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620000" indent="-270000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890000" indent="-269875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160000" indent="-269875" algn="l" defTabSz="914400" rtl="0" eaLnBrk="1" latinLnBrk="0" hangingPunct="1">
        <a:spcBef>
          <a:spcPts val="200"/>
        </a:spcBef>
        <a:buClr>
          <a:schemeClr val="tx1"/>
        </a:buClr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13" Type="http://schemas.openxmlformats.org/officeDocument/2006/relationships/diagramData" Target="../diagrams/data10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17" Type="http://schemas.microsoft.com/office/2007/relationships/diagramDrawing" Target="../diagrams/drawing10.xml"/><Relationship Id="rId2" Type="http://schemas.openxmlformats.org/officeDocument/2006/relationships/notesSlide" Target="../notesSlides/notesSlide12.xml"/><Relationship Id="rId16" Type="http://schemas.openxmlformats.org/officeDocument/2006/relationships/diagramColors" Target="../diagrams/colors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Relationship Id="rId1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5" Type="http://schemas.openxmlformats.org/officeDocument/2006/relationships/diagramQuickStyle" Target="../diagrams/quickStyle12.xml"/><Relationship Id="rId10" Type="http://schemas.openxmlformats.org/officeDocument/2006/relationships/diagramQuickStyle" Target="../diagrams/quickStyle13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sml@soton.ac.uk" TargetMode="External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hyperlink" Target="mailto:n.c.campling@soton.ac.uk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journalslibrary.nihr.ac.uk/programmes/hsdr/165223/#/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86033"/>
            <a:ext cx="7200000" cy="719428"/>
          </a:xfrm>
        </p:spPr>
        <p:txBody>
          <a:bodyPr anchor="t">
            <a:normAutofit/>
          </a:bodyPr>
          <a:lstStyle/>
          <a:p>
            <a:r>
              <a:rPr lang="en-GB" sz="2600" b="1" dirty="0"/>
              <a:t>Ac</a:t>
            </a:r>
            <a:r>
              <a:rPr lang="en-GB" sz="2600" dirty="0"/>
              <a:t>cess </a:t>
            </a:r>
            <a:r>
              <a:rPr lang="en-GB" sz="2600" b="1" dirty="0"/>
              <a:t>t</a:t>
            </a:r>
            <a:r>
              <a:rPr lang="en-GB" sz="2600" dirty="0"/>
              <a:t>o </a:t>
            </a:r>
            <a:r>
              <a:rPr lang="en-GB" sz="2600" b="1" dirty="0"/>
              <a:t>Med</a:t>
            </a:r>
            <a:r>
              <a:rPr lang="en-GB" sz="2600" dirty="0"/>
              <a:t>icines at End-of-Life: </a:t>
            </a:r>
            <a:r>
              <a:rPr lang="en-GB" sz="2600" dirty="0" err="1"/>
              <a:t>ActMed</a:t>
            </a:r>
            <a:r>
              <a:rPr lang="en-GB" sz="2600" dirty="0"/>
              <a:t> Study</a:t>
            </a: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457200" y="2552203"/>
            <a:ext cx="5616000" cy="3600000"/>
          </a:xfrm>
        </p:spPr>
        <p:txBody>
          <a:bodyPr anchor="t">
            <a:normAutofit/>
          </a:bodyPr>
          <a:lstStyle/>
          <a:p>
            <a:endParaRPr lang="en-GB"/>
          </a:p>
          <a:p>
            <a:endParaRPr lang="en-GB"/>
          </a:p>
          <a:p>
            <a:r>
              <a:rPr lang="en-GB"/>
              <a:t>Professor Sue Latter</a:t>
            </a:r>
          </a:p>
          <a:p>
            <a:r>
              <a:rPr lang="en-GB"/>
              <a:t>Dr Natasha Campling</a:t>
            </a:r>
          </a:p>
          <a:p>
            <a:endParaRPr lang="en-GB"/>
          </a:p>
          <a:p>
            <a:r>
              <a:rPr lang="en-GB"/>
              <a:t>Webinar: 23 June 2022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B29AC6F-958F-1393-2C76-D5A08F3881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2405" y="6228318"/>
            <a:ext cx="8208000" cy="369332"/>
          </a:xfrm>
        </p:spPr>
        <p:txBody>
          <a:bodyPr/>
          <a:lstStyle/>
          <a:p>
            <a:endParaRPr lang="en-US"/>
          </a:p>
        </p:txBody>
      </p:sp>
      <p:pic>
        <p:nvPicPr>
          <p:cNvPr id="7" name="Picture 6" descr="Capsules and pills inside a glass bowl">
            <a:extLst>
              <a:ext uri="{FF2B5EF4-FFF2-40B4-BE49-F238E27FC236}">
                <a16:creationId xmlns:a16="http://schemas.microsoft.com/office/drawing/2014/main" id="{3B5940D3-2709-53FA-C785-DD79927CEC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0D782E4-8996-4F6D-B7B4-AB7BC29365C9}"/>
              </a:ext>
            </a:extLst>
          </p:cNvPr>
          <p:cNvSpPr txBox="1"/>
          <p:nvPr/>
        </p:nvSpPr>
        <p:spPr>
          <a:xfrm>
            <a:off x="175739" y="568904"/>
            <a:ext cx="870682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latin typeface="+mj-lt"/>
              </a:rPr>
              <a:t>Ac</a:t>
            </a:r>
            <a:r>
              <a:rPr lang="en-GB" sz="4000" dirty="0">
                <a:latin typeface="+mj-lt"/>
              </a:rPr>
              <a:t>cess </a:t>
            </a:r>
            <a:r>
              <a:rPr lang="en-GB" sz="4000" b="1" dirty="0">
                <a:latin typeface="+mj-lt"/>
              </a:rPr>
              <a:t>t</a:t>
            </a:r>
            <a:r>
              <a:rPr lang="en-GB" sz="4000" dirty="0">
                <a:latin typeface="+mj-lt"/>
              </a:rPr>
              <a:t>o </a:t>
            </a:r>
            <a:r>
              <a:rPr lang="en-GB" sz="4000" b="1" dirty="0">
                <a:latin typeface="+mj-lt"/>
              </a:rPr>
              <a:t>Med</a:t>
            </a:r>
            <a:r>
              <a:rPr lang="en-GB" sz="4000" dirty="0">
                <a:latin typeface="+mj-lt"/>
              </a:rPr>
              <a:t>icines at End-of-Life: </a:t>
            </a:r>
            <a:r>
              <a:rPr lang="en-GB" sz="4000" dirty="0" err="1">
                <a:latin typeface="+mj-lt"/>
              </a:rPr>
              <a:t>ActMed</a:t>
            </a:r>
            <a:r>
              <a:rPr lang="en-GB" sz="4000" dirty="0">
                <a:latin typeface="+mj-lt"/>
              </a:rPr>
              <a:t> Study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1D79F0-7BF0-4B45-970C-B367310801BD}"/>
              </a:ext>
            </a:extLst>
          </p:cNvPr>
          <p:cNvSpPr txBox="1"/>
          <p:nvPr/>
        </p:nvSpPr>
        <p:spPr>
          <a:xfrm flipH="1">
            <a:off x="4742045" y="3403507"/>
            <a:ext cx="4191625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2400" b="1" dirty="0">
                <a:latin typeface="+mj-lt"/>
              </a:rPr>
              <a:t>Professor Sue Latter</a:t>
            </a:r>
          </a:p>
          <a:p>
            <a:endParaRPr lang="en-GB" sz="2400" b="1" dirty="0">
              <a:latin typeface="+mj-lt"/>
            </a:endParaRPr>
          </a:p>
          <a:p>
            <a:r>
              <a:rPr lang="en-GB" sz="2400" b="1" dirty="0">
                <a:latin typeface="+mj-lt"/>
              </a:rPr>
              <a:t>Dr Natasha Campling</a:t>
            </a:r>
          </a:p>
          <a:p>
            <a:endParaRPr lang="en-GB" sz="2400" dirty="0">
              <a:latin typeface="+mj-lt"/>
            </a:endParaRPr>
          </a:p>
          <a:p>
            <a:endParaRPr lang="en-GB" sz="2400" dirty="0">
              <a:latin typeface="+mj-lt"/>
            </a:endParaRPr>
          </a:p>
          <a:p>
            <a:endParaRPr lang="en-GB" sz="2400" dirty="0">
              <a:latin typeface="+mj-lt"/>
            </a:endParaRPr>
          </a:p>
          <a:p>
            <a:r>
              <a:rPr lang="en-GB" sz="2400" b="1" dirty="0">
                <a:latin typeface="+mj-lt"/>
              </a:rPr>
              <a:t>Webinar: 6</a:t>
            </a:r>
            <a:r>
              <a:rPr lang="en-GB" sz="2400" b="1" baseline="30000" dirty="0">
                <a:latin typeface="+mj-lt"/>
              </a:rPr>
              <a:t>th</a:t>
            </a:r>
            <a:r>
              <a:rPr lang="en-GB" sz="2400" b="1" dirty="0">
                <a:latin typeface="+mj-lt"/>
              </a:rPr>
              <a:t> October 2022</a:t>
            </a:r>
            <a:endParaRPr lang="en-GB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4901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1A850-1C57-5848-7F0E-D837C5A8E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800" y="1435004"/>
            <a:ext cx="8686800" cy="719428"/>
          </a:xfrm>
        </p:spPr>
        <p:txBody>
          <a:bodyPr anchor="t">
            <a:noAutofit/>
          </a:bodyPr>
          <a:lstStyle/>
          <a:p>
            <a:r>
              <a:rPr lang="en-US" sz="2800" b="1" dirty="0"/>
              <a:t>Most frequently cited service delivery solutions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CE9A6526-9493-A934-EA84-C4DFF68EF0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661518"/>
              </p:ext>
            </p:extLst>
          </p:nvPr>
        </p:nvGraphicFramePr>
        <p:xfrm>
          <a:off x="457200" y="2552203"/>
          <a:ext cx="8208000" cy="36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36155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580463E-F57A-4050-8917-EE6D9196FC00}"/>
              </a:ext>
            </a:extLst>
          </p:cNvPr>
          <p:cNvSpPr/>
          <p:nvPr/>
        </p:nvSpPr>
        <p:spPr>
          <a:xfrm>
            <a:off x="107504" y="3554979"/>
            <a:ext cx="8640960" cy="1224136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91" y="1119565"/>
            <a:ext cx="8208000" cy="719428"/>
          </a:xfrm>
        </p:spPr>
        <p:txBody>
          <a:bodyPr/>
          <a:lstStyle/>
          <a:p>
            <a:r>
              <a:rPr lang="en-GB" sz="2800" b="1" dirty="0"/>
              <a:t>Research Plan &amp;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93" y="1916832"/>
            <a:ext cx="8078676" cy="4824536"/>
          </a:xfrm>
        </p:spPr>
        <p:txBody>
          <a:bodyPr/>
          <a:lstStyle/>
          <a:p>
            <a:pPr marL="342900" indent="-342900" algn="just">
              <a:buFont typeface="+mj-lt"/>
              <a:buAutoNum type="arabicPeriod"/>
            </a:pPr>
            <a:r>
              <a:rPr lang="en-GB" sz="1800" b="1" dirty="0">
                <a:solidFill>
                  <a:schemeClr val="tx1"/>
                </a:solidFill>
              </a:rPr>
              <a:t>Systematic review </a:t>
            </a:r>
            <a:r>
              <a:rPr lang="en-GB" sz="1800" dirty="0">
                <a:solidFill>
                  <a:schemeClr val="tx1"/>
                </a:solidFill>
              </a:rPr>
              <a:t>of research evaluating medicines access experiences, influences and outcomes across different </a:t>
            </a:r>
            <a:r>
              <a:rPr lang="en-GB" sz="1800" dirty="0" err="1">
                <a:solidFill>
                  <a:schemeClr val="tx1"/>
                </a:solidFill>
              </a:rPr>
              <a:t>EoL</a:t>
            </a:r>
            <a:r>
              <a:rPr lang="en-GB" sz="1800" dirty="0">
                <a:solidFill>
                  <a:schemeClr val="tx1"/>
                </a:solidFill>
              </a:rPr>
              <a:t> service delivery models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sz="1800" b="1" dirty="0">
                <a:solidFill>
                  <a:schemeClr val="tx1"/>
                </a:solidFill>
              </a:rPr>
              <a:t>Online questionnaire survey </a:t>
            </a:r>
            <a:r>
              <a:rPr lang="en-GB" sz="1800" dirty="0">
                <a:solidFill>
                  <a:schemeClr val="tx1"/>
                </a:solidFill>
              </a:rPr>
              <a:t>of 499 GPs, 389 CNSs, 99 community nurses and 219 community and 151 practice-based pharmacists practising in </a:t>
            </a:r>
            <a:r>
              <a:rPr lang="en-GB" sz="1800" dirty="0" err="1">
                <a:solidFill>
                  <a:schemeClr val="tx1"/>
                </a:solidFill>
              </a:rPr>
              <a:t>EoL</a:t>
            </a:r>
            <a:r>
              <a:rPr lang="en-GB" sz="1800" dirty="0">
                <a:solidFill>
                  <a:schemeClr val="tx1"/>
                </a:solidFill>
              </a:rPr>
              <a:t> care contexts. Total n=1327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sz="1800" b="1" dirty="0">
                <a:solidFill>
                  <a:schemeClr val="tx1"/>
                </a:solidFill>
              </a:rPr>
              <a:t>Case studies</a:t>
            </a:r>
            <a:r>
              <a:rPr lang="en-GB" sz="1800" dirty="0">
                <a:solidFill>
                  <a:schemeClr val="tx1"/>
                </a:solidFill>
              </a:rPr>
              <a:t>: in-depth evaluation of medicines access experiences, &amp; service costs in </a:t>
            </a:r>
            <a:r>
              <a:rPr lang="en-GB" sz="1800" dirty="0" err="1">
                <a:solidFill>
                  <a:schemeClr val="tx1"/>
                </a:solidFill>
              </a:rPr>
              <a:t>EoL</a:t>
            </a:r>
            <a:r>
              <a:rPr lang="en-GB" sz="1800" dirty="0">
                <a:solidFill>
                  <a:schemeClr val="tx1"/>
                </a:solidFill>
              </a:rPr>
              <a:t> service delivery models; up to 10 patients in each case (plus their carers) – patient/carer logs and interviews (entry, 4 and 8 weeks); up to 40 patient records analysis; HCP interviews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sz="1800" b="1" dirty="0">
                <a:solidFill>
                  <a:schemeClr val="tx1"/>
                </a:solidFill>
              </a:rPr>
              <a:t>Telephone interview survey </a:t>
            </a:r>
            <a:r>
              <a:rPr lang="en-GB" sz="1800" dirty="0">
                <a:solidFill>
                  <a:schemeClr val="tx1"/>
                </a:solidFill>
              </a:rPr>
              <a:t>of 24 community pharmacists + 8 key pharmaceutical wholesalers/distributors to evaluate supply chain processes + challenges in access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sz="1800" b="1" dirty="0">
                <a:solidFill>
                  <a:schemeClr val="tx1"/>
                </a:solidFill>
              </a:rPr>
              <a:t>Consensus-building workshop</a:t>
            </a:r>
            <a:r>
              <a:rPr lang="en-GB" sz="1800" dirty="0">
                <a:solidFill>
                  <a:schemeClr val="tx1"/>
                </a:solidFill>
              </a:rPr>
              <a:t>, </a:t>
            </a:r>
            <a:r>
              <a:rPr lang="en-GB" sz="1800" dirty="0" err="1">
                <a:solidFill>
                  <a:schemeClr val="tx1"/>
                </a:solidFill>
              </a:rPr>
              <a:t>EoLC</a:t>
            </a:r>
            <a:r>
              <a:rPr lang="en-GB" sz="1800" dirty="0">
                <a:solidFill>
                  <a:schemeClr val="tx1"/>
                </a:solidFill>
              </a:rPr>
              <a:t> experts to review study findings, and generate recommendations on service delivery models</a:t>
            </a:r>
          </a:p>
          <a:p>
            <a:endParaRPr lang="en-GB" sz="1800" i="1" dirty="0"/>
          </a:p>
          <a:p>
            <a:endParaRPr lang="en-GB" sz="1800" i="1" dirty="0"/>
          </a:p>
          <a:p>
            <a:endParaRPr lang="en-GB" sz="1800" i="1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646367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15EBB-3C86-5849-BFBA-79A3D8DA0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989" y="1435004"/>
            <a:ext cx="8208000" cy="719428"/>
          </a:xfrm>
        </p:spPr>
        <p:txBody>
          <a:bodyPr anchor="t">
            <a:normAutofit/>
          </a:bodyPr>
          <a:lstStyle/>
          <a:p>
            <a:r>
              <a:rPr lang="en-US" sz="2800" b="1" dirty="0"/>
              <a:t>Models of service delivery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63A92317-5613-B5BE-00A9-224A41186D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6909383"/>
              </p:ext>
            </p:extLst>
          </p:nvPr>
        </p:nvGraphicFramePr>
        <p:xfrm>
          <a:off x="457200" y="2552203"/>
          <a:ext cx="8208000" cy="36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7174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8CA99-DEBC-4B8C-B18D-549775B15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12776"/>
            <a:ext cx="8856984" cy="136815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sz="2800" b="1" dirty="0"/>
              <a:t>Accessing medicines - a complex process</a:t>
            </a:r>
            <a:br>
              <a:rPr lang="en-GB" sz="2800" b="1" dirty="0"/>
            </a:br>
            <a:br>
              <a:rPr lang="en-GB" sz="800" b="1" dirty="0"/>
            </a:br>
            <a:br>
              <a:rPr lang="en-GB" sz="2800" dirty="0"/>
            </a:br>
            <a:br>
              <a:rPr lang="en-GB" sz="3200" dirty="0">
                <a:solidFill>
                  <a:schemeClr val="tx1"/>
                </a:solidFill>
              </a:rPr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9FA4EE99-33DE-4CF5-A79E-FFB2EB2532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2392897"/>
              </p:ext>
            </p:extLst>
          </p:nvPr>
        </p:nvGraphicFramePr>
        <p:xfrm>
          <a:off x="336889" y="2240869"/>
          <a:ext cx="8470221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3184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8CA99-DEBC-4B8C-B18D-549775B15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02" y="1007556"/>
            <a:ext cx="8681595" cy="719428"/>
          </a:xfrm>
        </p:spPr>
        <p:txBody>
          <a:bodyPr anchor="t">
            <a:normAutofit fontScale="90000"/>
          </a:bodyPr>
          <a:lstStyle/>
          <a:p>
            <a:pPr>
              <a:spcAft>
                <a:spcPts val="1200"/>
              </a:spcAft>
            </a:pPr>
            <a:r>
              <a:rPr lang="en-GB" sz="3100" b="1" dirty="0"/>
              <a:t>Who takes professional responsibility? </a:t>
            </a:r>
            <a:br>
              <a:rPr lang="en-GB" sz="1400" b="1" dirty="0"/>
            </a:br>
            <a:br>
              <a:rPr lang="en-GB" sz="1400" dirty="0"/>
            </a:br>
            <a:br>
              <a:rPr lang="en-GB" sz="1400" dirty="0"/>
            </a:br>
            <a:br>
              <a:rPr lang="en-GB" sz="1400" dirty="0"/>
            </a:br>
            <a:br>
              <a:rPr lang="en-GB" sz="1400" dirty="0"/>
            </a:br>
            <a:endParaRPr lang="en-GB" sz="1400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F16D882-423C-97A7-0B21-AA35F93E23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2405" y="6228318"/>
            <a:ext cx="8208000" cy="369332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D95AF0A-62ED-6E0E-2FDD-7688A9B1C1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271230"/>
              </p:ext>
            </p:extLst>
          </p:nvPr>
        </p:nvGraphicFramePr>
        <p:xfrm>
          <a:off x="323951" y="3861049"/>
          <a:ext cx="8507288" cy="142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612A33F-5C69-4832-BCAE-2E611D95B0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893643"/>
              </p:ext>
            </p:extLst>
          </p:nvPr>
        </p:nvGraphicFramePr>
        <p:xfrm>
          <a:off x="312761" y="1484785"/>
          <a:ext cx="8507288" cy="2494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0A1758C6-2BE6-42B8-8B64-817D2AD583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7275428"/>
              </p:ext>
            </p:extLst>
          </p:nvPr>
        </p:nvGraphicFramePr>
        <p:xfrm>
          <a:off x="308797" y="5288107"/>
          <a:ext cx="8507288" cy="142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764342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8CA99-DEBC-4B8C-B18D-549775B15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353" y="1603761"/>
            <a:ext cx="8394104" cy="719428"/>
          </a:xfrm>
        </p:spPr>
        <p:txBody>
          <a:bodyPr anchor="t">
            <a:normAutofit fontScale="90000"/>
          </a:bodyPr>
          <a:lstStyle/>
          <a:p>
            <a:pPr>
              <a:spcAft>
                <a:spcPts val="1200"/>
              </a:spcAft>
            </a:pPr>
            <a:r>
              <a:rPr lang="en-GB" sz="3200" b="1" dirty="0"/>
              <a:t>Key mechanisms of CNS Prescriber Model</a:t>
            </a:r>
            <a:br>
              <a:rPr lang="en-GB" sz="1400" b="1" dirty="0"/>
            </a:br>
            <a:br>
              <a:rPr lang="en-GB" sz="1400" dirty="0"/>
            </a:br>
            <a:br>
              <a:rPr lang="en-GB" sz="1400" dirty="0"/>
            </a:br>
            <a:br>
              <a:rPr lang="en-GB" sz="1400" dirty="0"/>
            </a:br>
            <a:br>
              <a:rPr lang="en-GB" sz="1400" dirty="0"/>
            </a:br>
            <a:endParaRPr lang="en-GB" sz="1400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F16D882-423C-97A7-0B21-AA35F93E23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2405" y="6228318"/>
            <a:ext cx="8208000" cy="369332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D95AF0A-62ED-6E0E-2FDD-7688A9B1C1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1175723"/>
              </p:ext>
            </p:extLst>
          </p:nvPr>
        </p:nvGraphicFramePr>
        <p:xfrm>
          <a:off x="426368" y="2747630"/>
          <a:ext cx="8291264" cy="2769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94917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8CA99-DEBC-4B8C-B18D-549775B15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96752"/>
            <a:ext cx="9144000" cy="719428"/>
          </a:xfrm>
        </p:spPr>
        <p:txBody>
          <a:bodyPr anchor="t">
            <a:normAutofit fontScale="90000"/>
          </a:bodyPr>
          <a:lstStyle/>
          <a:p>
            <a:pPr>
              <a:spcAft>
                <a:spcPts val="1200"/>
              </a:spcAft>
            </a:pPr>
            <a:r>
              <a:rPr lang="en-GB" sz="3100" b="1" dirty="0"/>
              <a:t>Access to records &amp; electronic prescribing</a:t>
            </a:r>
            <a:br>
              <a:rPr lang="en-GB" sz="1400" dirty="0"/>
            </a:br>
            <a:br>
              <a:rPr lang="en-GB" sz="1400" dirty="0"/>
            </a:br>
            <a:endParaRPr lang="en-GB" sz="14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D95AF0A-62ED-6E0E-2FDD-7688A9B1C1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945250"/>
              </p:ext>
            </p:extLst>
          </p:nvPr>
        </p:nvGraphicFramePr>
        <p:xfrm>
          <a:off x="318356" y="1908958"/>
          <a:ext cx="8507288" cy="2317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612A33F-5C69-4832-BCAE-2E611D95B0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8956840"/>
              </p:ext>
            </p:extLst>
          </p:nvPr>
        </p:nvGraphicFramePr>
        <p:xfrm>
          <a:off x="335809" y="4226228"/>
          <a:ext cx="8507288" cy="2016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209384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8CA99-DEBC-4B8C-B18D-549775B15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212" y="1556792"/>
            <a:ext cx="8394104" cy="719428"/>
          </a:xfrm>
        </p:spPr>
        <p:txBody>
          <a:bodyPr anchor="t">
            <a:normAutofit fontScale="90000"/>
          </a:bodyPr>
          <a:lstStyle/>
          <a:p>
            <a:pPr>
              <a:spcAft>
                <a:spcPts val="1200"/>
              </a:spcAft>
            </a:pPr>
            <a:r>
              <a:rPr lang="en-GB" sz="3200" b="1" dirty="0"/>
              <a:t>Lack of systems access influences when CNSs prescribe</a:t>
            </a:r>
            <a:br>
              <a:rPr lang="en-GB" sz="1400" b="1" dirty="0"/>
            </a:br>
            <a:br>
              <a:rPr lang="en-GB" sz="1400" dirty="0"/>
            </a:br>
            <a:br>
              <a:rPr lang="en-GB" sz="1400" dirty="0"/>
            </a:br>
            <a:br>
              <a:rPr lang="en-GB" sz="1400" dirty="0"/>
            </a:br>
            <a:br>
              <a:rPr lang="en-GB" sz="1400" dirty="0"/>
            </a:br>
            <a:endParaRPr lang="en-GB" sz="14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D95AF0A-62ED-6E0E-2FDD-7688A9B1C16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26368" y="2747630"/>
          <a:ext cx="8291264" cy="2769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5740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85FA0-13C2-A840-A460-2C01E5254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86033"/>
            <a:ext cx="8208000" cy="719428"/>
          </a:xfrm>
        </p:spPr>
        <p:txBody>
          <a:bodyPr anchor="t">
            <a:normAutofit/>
          </a:bodyPr>
          <a:lstStyle/>
          <a:p>
            <a:r>
              <a:rPr lang="en-US" sz="3200" b="1" dirty="0"/>
              <a:t>How do we advance </a:t>
            </a:r>
            <a:r>
              <a:rPr lang="en-US" sz="3200" b="1" dirty="0" err="1"/>
              <a:t>PEoLC</a:t>
            </a:r>
            <a:r>
              <a:rPr lang="en-US" sz="3200" b="1" dirty="0"/>
              <a:t>?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0819F3F-30CD-BC30-14D4-99C8815B9C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2405" y="6228318"/>
            <a:ext cx="8208000" cy="369332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927690F-A555-992D-A850-138B2F8E40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3495297"/>
              </p:ext>
            </p:extLst>
          </p:nvPr>
        </p:nvGraphicFramePr>
        <p:xfrm>
          <a:off x="179512" y="1700808"/>
          <a:ext cx="8784976" cy="4692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26296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51EDE-864D-A4EA-A939-C92A7C101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420888"/>
            <a:ext cx="8208000" cy="3600000"/>
          </a:xfrm>
        </p:spPr>
        <p:txBody>
          <a:bodyPr/>
          <a:lstStyle/>
          <a:p>
            <a:pPr algn="ctr"/>
            <a:r>
              <a:rPr lang="en-GB" sz="3600" b="1" dirty="0"/>
              <a:t>Thank you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BD567-9237-3E1F-741B-B34FA063C4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8286" y="4581128"/>
            <a:ext cx="2813451" cy="1224434"/>
          </a:xfrm>
        </p:spPr>
        <p:txBody>
          <a:bodyPr/>
          <a:lstStyle/>
          <a:p>
            <a:r>
              <a:rPr lang="en-US" sz="1800" dirty="0">
                <a:hlinkClick r:id="rId3"/>
              </a:rPr>
              <a:t>sml@soton.ac.uk</a:t>
            </a:r>
            <a:endParaRPr lang="en-US" sz="1800" dirty="0"/>
          </a:p>
          <a:p>
            <a:r>
              <a:rPr lang="en-US" sz="1800" dirty="0">
                <a:hlinkClick r:id="rId4"/>
              </a:rPr>
              <a:t>n.c.campling@soton.ac.uk</a:t>
            </a:r>
            <a:r>
              <a:rPr lang="en-US" sz="1800" dirty="0"/>
              <a:t> </a:t>
            </a:r>
          </a:p>
        </p:txBody>
      </p:sp>
      <p:pic>
        <p:nvPicPr>
          <p:cNvPr id="5" name="Graphic 4" descr="Envelope with solid fill">
            <a:extLst>
              <a:ext uri="{FF2B5EF4-FFF2-40B4-BE49-F238E27FC236}">
                <a16:creationId xmlns:a16="http://schemas.microsoft.com/office/drawing/2014/main" id="{79C08406-DF5F-4806-9112-96CEB18834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93386" y="3666728"/>
            <a:ext cx="914400" cy="914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7C332DB-ACAB-4DEF-9944-FAF93FDA26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0117" y="3562749"/>
            <a:ext cx="862263" cy="867457"/>
          </a:xfrm>
          <a:prstGeom prst="rect">
            <a:avLst/>
          </a:prstGeom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9D935B19-4005-460C-BAD3-06363F829E08}"/>
              </a:ext>
            </a:extLst>
          </p:cNvPr>
          <p:cNvSpPr txBox="1">
            <a:spLocks/>
          </p:cNvSpPr>
          <p:nvPr/>
        </p:nvSpPr>
        <p:spPr bwMode="gray">
          <a:xfrm>
            <a:off x="6300117" y="4581128"/>
            <a:ext cx="2813451" cy="122443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270000" indent="-27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540000" indent="-270000" algn="l" defTabSz="914400" rtl="0" eaLnBrk="1" latinLnBrk="0" hangingPunct="1">
              <a:spcBef>
                <a:spcPts val="3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 sz="1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810000" indent="-270000" algn="l" defTabSz="914400" rtl="0" eaLnBrk="1" latinLnBrk="0" hangingPunct="1">
              <a:spcBef>
                <a:spcPts val="3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 sz="12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080000" indent="-270000" algn="l" defTabSz="914400" rtl="0" eaLnBrk="1" latinLnBrk="0" hangingPunct="1">
              <a:spcBef>
                <a:spcPts val="3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  <a:lvl7pPr marL="1350000" indent="-270000" algn="l" defTabSz="914400" rtl="0" eaLnBrk="1" latinLnBrk="0" hangingPunct="1">
              <a:spcBef>
                <a:spcPts val="3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7pPr>
            <a:lvl8pPr marL="1620000" indent="-270000" algn="l" defTabSz="914400" rtl="0" eaLnBrk="1" latinLnBrk="0" hangingPunct="1">
              <a:spcBef>
                <a:spcPts val="3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8pPr>
            <a:lvl9pPr marL="1890000" indent="-269875" algn="l" defTabSz="914400" rtl="0" eaLnBrk="1" latinLnBrk="0" hangingPunct="1">
              <a:spcBef>
                <a:spcPts val="300"/>
              </a:spcBef>
              <a:buClr>
                <a:schemeClr val="tx1"/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accent1"/>
                </a:solidFill>
              </a:rPr>
              <a:t>@SueLatter22</a:t>
            </a:r>
          </a:p>
          <a:p>
            <a:r>
              <a:rPr lang="en-US" sz="1800" dirty="0">
                <a:solidFill>
                  <a:schemeClr val="accent1"/>
                </a:solidFill>
              </a:rPr>
              <a:t>@CamplingNatasha</a:t>
            </a:r>
          </a:p>
        </p:txBody>
      </p:sp>
    </p:spTree>
    <p:extLst>
      <p:ext uri="{BB962C8B-B14F-4D97-AF65-F5344CB8AC3E}">
        <p14:creationId xmlns:p14="http://schemas.microsoft.com/office/powerpoint/2010/main" val="352199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629452"/>
            <a:ext cx="8208000" cy="719428"/>
          </a:xfrm>
        </p:spPr>
        <p:txBody>
          <a:bodyPr anchor="t">
            <a:normAutofit/>
          </a:bodyPr>
          <a:lstStyle/>
          <a:p>
            <a:pPr algn="ctr"/>
            <a:r>
              <a:rPr lang="en-GB" sz="3000" b="1" dirty="0"/>
              <a:t>Ac</a:t>
            </a:r>
            <a:r>
              <a:rPr lang="en-GB" sz="3000" dirty="0"/>
              <a:t>cess </a:t>
            </a:r>
            <a:r>
              <a:rPr lang="en-GB" sz="3000" b="1" dirty="0"/>
              <a:t>t</a:t>
            </a:r>
            <a:r>
              <a:rPr lang="en-GB" sz="3000" dirty="0"/>
              <a:t>o </a:t>
            </a:r>
            <a:r>
              <a:rPr lang="en-GB" sz="3000" b="1" dirty="0"/>
              <a:t>Med</a:t>
            </a:r>
            <a:r>
              <a:rPr lang="en-GB" sz="3000" dirty="0"/>
              <a:t>icines </a:t>
            </a:r>
            <a:r>
              <a:rPr lang="en-US" sz="3000" dirty="0"/>
              <a:t>Study team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577B015D-9E7E-A879-363F-44F139A54C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18262"/>
              </p:ext>
            </p:extLst>
          </p:nvPr>
        </p:nvGraphicFramePr>
        <p:xfrm>
          <a:off x="456238" y="2348880"/>
          <a:ext cx="8208000" cy="36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C3E240F6-0862-4BF2-A2AC-4C2146113401}"/>
              </a:ext>
            </a:extLst>
          </p:cNvPr>
          <p:cNvSpPr txBox="1">
            <a:spLocks noGrp="1"/>
          </p:cNvSpPr>
          <p:nvPr>
            <p:ph type="body" sz="quarter" idx="13"/>
          </p:nvPr>
        </p:nvSpPr>
        <p:spPr>
          <a:xfrm>
            <a:off x="456238" y="6412706"/>
            <a:ext cx="8208962" cy="369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u="sng" dirty="0">
                <a:latin typeface="+mj-l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https://www.journalslibrary.nihr.ac.uk/programmes/hsdr/165223/#/</a:t>
            </a:r>
            <a:endParaRPr lang="en-GB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4707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51EDE-864D-A4EA-A939-C92A7C101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417" y="2204864"/>
            <a:ext cx="7685976" cy="3600000"/>
          </a:xfrm>
        </p:spPr>
        <p:txBody>
          <a:bodyPr/>
          <a:lstStyle/>
          <a:p>
            <a:r>
              <a:rPr lang="en-GB" sz="2200" b="1" dirty="0"/>
              <a:t>Acknowledgement</a:t>
            </a:r>
          </a:p>
          <a:p>
            <a:pPr algn="just"/>
            <a:r>
              <a:rPr lang="en-GB" sz="2200" dirty="0">
                <a:solidFill>
                  <a:schemeClr val="tx1"/>
                </a:solidFill>
              </a:rPr>
              <a:t>This study was funded by the National Institute for Health Research (NIHR) [Health Services &amp; Delivery Research programme] (project number 16/52/23). The views expressed are those of the author(s) and not necessarily those of the NIHR or the Department of Health and Social Care.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469D43-AACD-4051-8A87-472C514074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472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56706-BE44-4828-A273-6D483FC78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405" y="2302477"/>
            <a:ext cx="8208000" cy="1368000"/>
          </a:xfrm>
        </p:spPr>
        <p:txBody>
          <a:bodyPr anchor="t">
            <a:normAutofit/>
          </a:bodyPr>
          <a:lstStyle/>
          <a:p>
            <a:r>
              <a:rPr lang="en-GB" sz="2800" b="1" dirty="0">
                <a:solidFill>
                  <a:schemeClr val="accent1"/>
                </a:solidFill>
              </a:rPr>
              <a:t>Context: </a:t>
            </a:r>
            <a:r>
              <a:rPr lang="en-US" sz="2800" b="1" dirty="0">
                <a:solidFill>
                  <a:schemeClr val="accent1"/>
                </a:solidFill>
              </a:rPr>
              <a:t>problems for patients and </a:t>
            </a:r>
            <a:r>
              <a:rPr lang="en-US" sz="2800" b="1" dirty="0" err="1">
                <a:solidFill>
                  <a:schemeClr val="accent1"/>
                </a:solidFill>
              </a:rPr>
              <a:t>carers</a:t>
            </a:r>
            <a:r>
              <a:rPr lang="en-GB" sz="28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44" name="Picture Placeholder 4">
            <a:extLst>
              <a:ext uri="{FF2B5EF4-FFF2-40B4-BE49-F238E27FC236}">
                <a16:creationId xmlns:a16="http://schemas.microsoft.com/office/drawing/2014/main" id="{A75A02E4-318C-D517-4B15-15E64D17329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2153165"/>
          </a:xfrm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19E5FF7-E011-9C75-D1A5-EFEEF1190D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997587"/>
              </p:ext>
            </p:extLst>
          </p:nvPr>
        </p:nvGraphicFramePr>
        <p:xfrm>
          <a:off x="281405" y="2807113"/>
          <a:ext cx="8302806" cy="4060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5" name="Picture 34">
            <a:extLst>
              <a:ext uri="{FF2B5EF4-FFF2-40B4-BE49-F238E27FC236}">
                <a16:creationId xmlns:a16="http://schemas.microsoft.com/office/drawing/2014/main" id="{2B253CC0-9DE7-493D-B174-0188B15B1E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-51699"/>
            <a:ext cx="9144000" cy="220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190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08000" cy="719428"/>
          </a:xfrm>
        </p:spPr>
        <p:txBody>
          <a:bodyPr anchor="t">
            <a:normAutofit fontScale="90000"/>
          </a:bodyPr>
          <a:lstStyle/>
          <a:p>
            <a:r>
              <a:rPr lang="en-GB" sz="3600" b="1"/>
              <a:t>Study Aim </a:t>
            </a:r>
            <a:br>
              <a:rPr lang="en-GB" sz="2600" dirty="0"/>
            </a:br>
            <a:endParaRPr lang="en-GB" sz="2600" dirty="0"/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73BBBC5D-987F-1CD0-6095-B8556C122D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063119"/>
              </p:ext>
            </p:extLst>
          </p:nvPr>
        </p:nvGraphicFramePr>
        <p:xfrm>
          <a:off x="827584" y="1988840"/>
          <a:ext cx="7859216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6433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FE034CF-0980-47D8-B15A-E89E62439F9C}"/>
              </a:ext>
            </a:extLst>
          </p:cNvPr>
          <p:cNvSpPr/>
          <p:nvPr/>
        </p:nvSpPr>
        <p:spPr>
          <a:xfrm>
            <a:off x="395536" y="2564904"/>
            <a:ext cx="8259366" cy="9361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08000" cy="719428"/>
          </a:xfrm>
        </p:spPr>
        <p:txBody>
          <a:bodyPr/>
          <a:lstStyle/>
          <a:p>
            <a:r>
              <a:rPr lang="en-GB" sz="3200" b="1" dirty="0"/>
              <a:t>Research Plan &amp;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098" y="1910563"/>
            <a:ext cx="7971334" cy="4824536"/>
          </a:xfrm>
        </p:spPr>
        <p:txBody>
          <a:bodyPr/>
          <a:lstStyle/>
          <a:p>
            <a:pPr marL="342900" indent="-342900" algn="just">
              <a:buFont typeface="+mj-lt"/>
              <a:buAutoNum type="arabicPeriod"/>
            </a:pPr>
            <a:r>
              <a:rPr lang="en-GB" sz="1800" b="1" dirty="0">
                <a:solidFill>
                  <a:schemeClr val="tx1"/>
                </a:solidFill>
              </a:rPr>
              <a:t>Systematic review </a:t>
            </a:r>
            <a:r>
              <a:rPr lang="en-GB" sz="1800" dirty="0">
                <a:solidFill>
                  <a:schemeClr val="tx1"/>
                </a:solidFill>
              </a:rPr>
              <a:t>of research evaluating medicines access experiences, influences and outcomes across different </a:t>
            </a:r>
            <a:r>
              <a:rPr lang="en-GB" sz="1800" dirty="0" err="1">
                <a:solidFill>
                  <a:schemeClr val="tx1"/>
                </a:solidFill>
              </a:rPr>
              <a:t>EoL</a:t>
            </a:r>
            <a:r>
              <a:rPr lang="en-GB" sz="1800" dirty="0">
                <a:solidFill>
                  <a:schemeClr val="tx1"/>
                </a:solidFill>
              </a:rPr>
              <a:t> service delivery models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sz="1800" b="1" dirty="0">
                <a:solidFill>
                  <a:schemeClr val="tx1"/>
                </a:solidFill>
              </a:rPr>
              <a:t>Online questionnaire survey </a:t>
            </a:r>
            <a:r>
              <a:rPr lang="en-GB" sz="1800" dirty="0">
                <a:solidFill>
                  <a:schemeClr val="tx1"/>
                </a:solidFill>
              </a:rPr>
              <a:t>of 499 GPs, 389 CNSs, 99 community nurses and 219 community and 151 practice-based pharmacists practising in </a:t>
            </a:r>
            <a:r>
              <a:rPr lang="en-GB" sz="1800" dirty="0" err="1">
                <a:solidFill>
                  <a:schemeClr val="tx1"/>
                </a:solidFill>
              </a:rPr>
              <a:t>EoL</a:t>
            </a:r>
            <a:r>
              <a:rPr lang="en-GB" sz="1800" dirty="0">
                <a:solidFill>
                  <a:schemeClr val="tx1"/>
                </a:solidFill>
              </a:rPr>
              <a:t> care contexts. Total n=1327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sz="1800" b="1" dirty="0">
                <a:solidFill>
                  <a:schemeClr val="tx1"/>
                </a:solidFill>
              </a:rPr>
              <a:t>Case studies</a:t>
            </a:r>
            <a:r>
              <a:rPr lang="en-GB" sz="1800" dirty="0">
                <a:solidFill>
                  <a:schemeClr val="tx1"/>
                </a:solidFill>
              </a:rPr>
              <a:t>: in-depth evaluation of medicines access experiences, &amp; service costs in </a:t>
            </a:r>
            <a:r>
              <a:rPr lang="en-GB" sz="1800" dirty="0" err="1">
                <a:solidFill>
                  <a:schemeClr val="tx1"/>
                </a:solidFill>
              </a:rPr>
              <a:t>EoL</a:t>
            </a:r>
            <a:r>
              <a:rPr lang="en-GB" sz="1800" dirty="0">
                <a:solidFill>
                  <a:schemeClr val="tx1"/>
                </a:solidFill>
              </a:rPr>
              <a:t> service delivery models; up to 10 patients in each case (plus their carers) – patient/carer logs and interviews (entry, 4 and 8 weeks); up to 40 patient records analysis; HCP interviews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sz="1800" b="1" dirty="0">
                <a:solidFill>
                  <a:schemeClr val="tx1"/>
                </a:solidFill>
              </a:rPr>
              <a:t>Telephone interview survey </a:t>
            </a:r>
            <a:r>
              <a:rPr lang="en-GB" sz="1800" dirty="0">
                <a:solidFill>
                  <a:schemeClr val="tx1"/>
                </a:solidFill>
              </a:rPr>
              <a:t>of 24 community pharmacists + 8 key pharmaceutical wholesalers/distributors to evaluate supply chain processes + challenges in access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sz="1800" b="1" dirty="0">
                <a:solidFill>
                  <a:schemeClr val="tx1"/>
                </a:solidFill>
              </a:rPr>
              <a:t>Consensus-building workshop</a:t>
            </a:r>
            <a:r>
              <a:rPr lang="en-GB" sz="1800" dirty="0">
                <a:solidFill>
                  <a:schemeClr val="tx1"/>
                </a:solidFill>
              </a:rPr>
              <a:t>, </a:t>
            </a:r>
            <a:r>
              <a:rPr lang="en-GB" sz="1800" dirty="0" err="1">
                <a:solidFill>
                  <a:schemeClr val="tx1"/>
                </a:solidFill>
              </a:rPr>
              <a:t>EoLC</a:t>
            </a:r>
            <a:r>
              <a:rPr lang="en-GB" sz="1800" dirty="0">
                <a:solidFill>
                  <a:schemeClr val="tx1"/>
                </a:solidFill>
              </a:rPr>
              <a:t> experts to review study findings, and generate recommendations on service delivery models</a:t>
            </a:r>
          </a:p>
          <a:p>
            <a:endParaRPr lang="en-GB" sz="1800" i="1" dirty="0"/>
          </a:p>
          <a:p>
            <a:endParaRPr lang="en-GB" sz="1800" i="1" dirty="0"/>
          </a:p>
          <a:p>
            <a:endParaRPr lang="en-GB" sz="1800" i="1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57820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902" y="1225565"/>
            <a:ext cx="8208000" cy="719428"/>
          </a:xfrm>
        </p:spPr>
        <p:txBody>
          <a:bodyPr/>
          <a:lstStyle/>
          <a:p>
            <a:r>
              <a:rPr lang="en-US" sz="2800" b="1" dirty="0"/>
              <a:t>Who provides support for new prescriptions during working hours, and how?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098" y="1910563"/>
            <a:ext cx="8208000" cy="4824536"/>
          </a:xfrm>
        </p:spPr>
        <p:txBody>
          <a:bodyPr/>
          <a:lstStyle/>
          <a:p>
            <a:endParaRPr lang="en-GB" sz="1800" i="1" dirty="0"/>
          </a:p>
          <a:p>
            <a:endParaRPr lang="en-GB" sz="1800" i="1" dirty="0"/>
          </a:p>
          <a:p>
            <a:endParaRPr lang="en-GB" sz="1800" i="1" dirty="0"/>
          </a:p>
          <a:p>
            <a:endParaRPr lang="en-GB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904604-1B24-4BF8-809F-8FCDF191C854}"/>
              </a:ext>
            </a:extLst>
          </p:cNvPr>
          <p:cNvSpPr txBox="1"/>
          <p:nvPr/>
        </p:nvSpPr>
        <p:spPr>
          <a:xfrm>
            <a:off x="539529" y="2348880"/>
            <a:ext cx="804334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Georgia"/>
                <a:ea typeface="+mn-ea"/>
              </a:rPr>
              <a:t>All healthcare professional groups, using a variety of methods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Georgia"/>
                <a:ea typeface="+mn-ea"/>
              </a:rPr>
              <a:t>Over 93% of all professional groups used referral to a GP as a route for patients to obtain new prescriptions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Georgia"/>
                <a:ea typeface="+mn-ea"/>
              </a:rPr>
              <a:t>Large proportions also reported referral to a nurse prescriber e.g. 78% of community nurses and 65% of GPs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706F6F"/>
              </a:solidFill>
              <a:effectLst/>
              <a:uLnTx/>
              <a:uFillTx/>
              <a:latin typeface="Georgia"/>
              <a:ea typeface="+mn-ea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C92"/>
                </a:solidFill>
                <a:effectLst/>
                <a:uLnTx/>
                <a:uFillTx/>
                <a:latin typeface="Georgia"/>
                <a:ea typeface="+mn-ea"/>
              </a:rPr>
              <a:t>Conclusion: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Georgia"/>
                <a:ea typeface="+mn-ea"/>
                <a:cs typeface="+mj-cs"/>
              </a:rPr>
              <a:t>GPs remain a predominant route for patients to access new prescriptions in working hours.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706F6F"/>
                </a:solidFill>
                <a:effectLst/>
                <a:uLnTx/>
                <a:uFillTx/>
                <a:latin typeface="Georgia"/>
                <a:ea typeface="+mn-ea"/>
                <a:cs typeface="+mj-cs"/>
              </a:rPr>
              <a:t>However, nurses and, increasingly, primary care-based pharmacists are also actively contributing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7C92"/>
              </a:solidFill>
              <a:effectLst/>
              <a:uLnTx/>
              <a:uFillTx/>
              <a:latin typeface="Georgia"/>
              <a:ea typeface="+mn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78451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13219-C254-F34D-8F7A-69BC6982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86033"/>
            <a:ext cx="8208000" cy="719428"/>
          </a:xfrm>
        </p:spPr>
        <p:txBody>
          <a:bodyPr anchor="t">
            <a:normAutofit/>
          </a:bodyPr>
          <a:lstStyle/>
          <a:p>
            <a:r>
              <a:rPr lang="en-US" sz="3200" b="1" dirty="0"/>
              <a:t>Nurse prescribers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4E5BD-9551-C24B-AC9B-27C306BBBD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3568" y="2122524"/>
            <a:ext cx="8208000" cy="369332"/>
          </a:xfrm>
        </p:spPr>
        <p:txBody>
          <a:bodyPr anchor="t">
            <a:normAutofit/>
          </a:bodyPr>
          <a:lstStyle/>
          <a:p>
            <a:r>
              <a:rPr lang="en-US" sz="2000" dirty="0"/>
              <a:t>Are you an independent prescriber (V300)?</a:t>
            </a:r>
          </a:p>
          <a:p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A77EDAE-4677-4952-8A43-383685795A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057696"/>
              </p:ext>
            </p:extLst>
          </p:nvPr>
        </p:nvGraphicFramePr>
        <p:xfrm>
          <a:off x="1475656" y="2708920"/>
          <a:ext cx="6400916" cy="2867223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728542">
                  <a:extLst>
                    <a:ext uri="{9D8B030D-6E8A-4147-A177-3AD203B41FA5}">
                      <a16:colId xmlns:a16="http://schemas.microsoft.com/office/drawing/2014/main" val="387601294"/>
                    </a:ext>
                  </a:extLst>
                </a:gridCol>
                <a:gridCol w="1336187">
                  <a:extLst>
                    <a:ext uri="{9D8B030D-6E8A-4147-A177-3AD203B41FA5}">
                      <a16:colId xmlns:a16="http://schemas.microsoft.com/office/drawing/2014/main" val="56212099"/>
                    </a:ext>
                  </a:extLst>
                </a:gridCol>
                <a:gridCol w="1336187">
                  <a:extLst>
                    <a:ext uri="{9D8B030D-6E8A-4147-A177-3AD203B41FA5}">
                      <a16:colId xmlns:a16="http://schemas.microsoft.com/office/drawing/2014/main" val="1158584422"/>
                    </a:ext>
                  </a:extLst>
                </a:gridCol>
              </a:tblGrid>
              <a:tr h="562368">
                <a:tc>
                  <a:txBody>
                    <a:bodyPr/>
                    <a:lstStyle/>
                    <a:p>
                      <a:endParaRPr lang="en-GB" sz="2000" dirty="0">
                        <a:latin typeface="+mj-lt"/>
                      </a:endParaRPr>
                    </a:p>
                  </a:txBody>
                  <a:tcPr marL="160475" marR="160475" marT="80238" marB="80238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j-lt"/>
                        </a:rPr>
                        <a:t>CNS</a:t>
                      </a:r>
                    </a:p>
                  </a:txBody>
                  <a:tcPr marL="160475" marR="160475" marT="80238" marB="802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>
                          <a:latin typeface="+mj-lt"/>
                        </a:rPr>
                        <a:t>CN</a:t>
                      </a:r>
                    </a:p>
                  </a:txBody>
                  <a:tcPr marL="160475" marR="160475" marT="80238" marB="80238"/>
                </a:tc>
                <a:extLst>
                  <a:ext uri="{0D108BD9-81ED-4DB2-BD59-A6C34878D82A}">
                    <a16:rowId xmlns:a16="http://schemas.microsoft.com/office/drawing/2014/main" val="3634021955"/>
                  </a:ext>
                </a:extLst>
              </a:tr>
              <a:tr h="1180119"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+mj-lt"/>
                        </a:rPr>
                        <a:t>Yes – active</a:t>
                      </a:r>
                    </a:p>
                    <a:p>
                      <a:endParaRPr lang="en-GB" sz="1400" dirty="0">
                        <a:latin typeface="+mj-lt"/>
                      </a:endParaRPr>
                    </a:p>
                    <a:p>
                      <a:pPr algn="r"/>
                      <a:r>
                        <a:rPr lang="en-GB" sz="2000" dirty="0">
                          <a:latin typeface="+mj-lt"/>
                        </a:rPr>
                        <a:t>If yes, access to EPS?</a:t>
                      </a:r>
                    </a:p>
                  </a:txBody>
                  <a:tcPr marL="160475" marR="160475" marT="80238" marB="802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j-lt"/>
                        </a:rPr>
                        <a:t>34%</a:t>
                      </a:r>
                    </a:p>
                    <a:p>
                      <a:pPr algn="ctr"/>
                      <a:endParaRPr lang="en-GB" sz="1400" dirty="0">
                        <a:latin typeface="+mj-lt"/>
                      </a:endParaRPr>
                    </a:p>
                    <a:p>
                      <a:pPr algn="ctr"/>
                      <a:r>
                        <a:rPr lang="en-GB" sz="2000" dirty="0">
                          <a:latin typeface="+mj-lt"/>
                        </a:rPr>
                        <a:t>6%</a:t>
                      </a:r>
                    </a:p>
                  </a:txBody>
                  <a:tcPr marL="160475" marR="160475" marT="80238" marB="802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j-lt"/>
                        </a:rPr>
                        <a:t>22%</a:t>
                      </a:r>
                    </a:p>
                    <a:p>
                      <a:pPr algn="ctr"/>
                      <a:endParaRPr lang="en-GB" sz="1400" dirty="0">
                        <a:latin typeface="+mj-lt"/>
                      </a:endParaRPr>
                    </a:p>
                    <a:p>
                      <a:pPr algn="ctr"/>
                      <a:r>
                        <a:rPr lang="en-GB" sz="2000" dirty="0">
                          <a:latin typeface="+mj-lt"/>
                        </a:rPr>
                        <a:t>36%</a:t>
                      </a:r>
                    </a:p>
                  </a:txBody>
                  <a:tcPr marL="160475" marR="160475" marT="80238" marB="80238"/>
                </a:tc>
                <a:extLst>
                  <a:ext uri="{0D108BD9-81ED-4DB2-BD59-A6C34878D82A}">
                    <a16:rowId xmlns:a16="http://schemas.microsoft.com/office/drawing/2014/main" val="2204148292"/>
                  </a:ext>
                </a:extLst>
              </a:tr>
              <a:tr h="562368">
                <a:tc>
                  <a:txBody>
                    <a:bodyPr/>
                    <a:lstStyle/>
                    <a:p>
                      <a:r>
                        <a:rPr lang="en-GB" sz="2000" b="1">
                          <a:latin typeface="+mj-lt"/>
                        </a:rPr>
                        <a:t>Yes – not active</a:t>
                      </a:r>
                    </a:p>
                  </a:txBody>
                  <a:tcPr marL="160475" marR="160475" marT="80238" marB="802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j-lt"/>
                        </a:rPr>
                        <a:t>8%</a:t>
                      </a:r>
                    </a:p>
                  </a:txBody>
                  <a:tcPr marL="160475" marR="160475" marT="80238" marB="802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j-lt"/>
                        </a:rPr>
                        <a:t>5%</a:t>
                      </a:r>
                    </a:p>
                  </a:txBody>
                  <a:tcPr marL="160475" marR="160475" marT="80238" marB="80238"/>
                </a:tc>
                <a:extLst>
                  <a:ext uri="{0D108BD9-81ED-4DB2-BD59-A6C34878D82A}">
                    <a16:rowId xmlns:a16="http://schemas.microsoft.com/office/drawing/2014/main" val="1189349956"/>
                  </a:ext>
                </a:extLst>
              </a:tr>
              <a:tr h="562368"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+mj-lt"/>
                        </a:rPr>
                        <a:t>No</a:t>
                      </a:r>
                    </a:p>
                  </a:txBody>
                  <a:tcPr marL="160475" marR="160475" marT="80238" marB="802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j-lt"/>
                        </a:rPr>
                        <a:t>58%</a:t>
                      </a:r>
                    </a:p>
                  </a:txBody>
                  <a:tcPr marL="160475" marR="160475" marT="80238" marB="802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j-lt"/>
                        </a:rPr>
                        <a:t>73%</a:t>
                      </a:r>
                    </a:p>
                  </a:txBody>
                  <a:tcPr marL="160475" marR="160475" marT="80238" marB="80238"/>
                </a:tc>
                <a:extLst>
                  <a:ext uri="{0D108BD9-81ED-4DB2-BD59-A6C34878D82A}">
                    <a16:rowId xmlns:a16="http://schemas.microsoft.com/office/drawing/2014/main" val="4256605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3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AAD5-6619-F0C6-19A9-D566953BB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86033"/>
            <a:ext cx="8208000" cy="719428"/>
          </a:xfrm>
        </p:spPr>
        <p:txBody>
          <a:bodyPr anchor="t">
            <a:normAutofit/>
          </a:bodyPr>
          <a:lstStyle/>
          <a:p>
            <a:r>
              <a:rPr lang="en-US" sz="3200" b="1" dirty="0"/>
              <a:t>Access to shared records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6DEA3501-CD27-BB5C-36CB-386DA9393E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001120"/>
              </p:ext>
            </p:extLst>
          </p:nvPr>
        </p:nvGraphicFramePr>
        <p:xfrm>
          <a:off x="1475656" y="1988840"/>
          <a:ext cx="6336704" cy="4246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921050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a74f84d-79f7-4f6b-8742-add8f82f8cf0"/>
</p:tagLst>
</file>

<file path=ppt/theme/theme1.xml><?xml version="1.0" encoding="utf-8"?>
<a:theme xmlns:a="http://schemas.openxmlformats.org/drawingml/2006/main" name="A connected University_2016">
  <a:themeElements>
    <a:clrScheme name="University of Southampton">
      <a:dk1>
        <a:srgbClr val="706F6F"/>
      </a:dk1>
      <a:lt1>
        <a:sysClr val="window" lastClr="FFFFFF"/>
      </a:lt1>
      <a:dk2>
        <a:srgbClr val="0098C3"/>
      </a:dk2>
      <a:lt2>
        <a:srgbClr val="005C84"/>
      </a:lt2>
      <a:accent1>
        <a:srgbClr val="007C92"/>
      </a:accent1>
      <a:accent2>
        <a:srgbClr val="51626F"/>
      </a:accent2>
      <a:accent3>
        <a:srgbClr val="91BAA3"/>
      </a:accent3>
      <a:accent4>
        <a:srgbClr val="6E7645"/>
      </a:accent4>
      <a:accent5>
        <a:srgbClr val="ABC785"/>
      </a:accent5>
      <a:accent6>
        <a:srgbClr val="A3A86B"/>
      </a:accent6>
      <a:hlink>
        <a:srgbClr val="007C92"/>
      </a:hlink>
      <a:folHlink>
        <a:srgbClr val="007C92"/>
      </a:folHlink>
    </a:clrScheme>
    <a:fontScheme name="University of Southampton">
      <a:majorFont>
        <a:latin typeface="Georgia"/>
        <a:ea typeface=""/>
        <a:cs typeface="Georgia"/>
      </a:majorFont>
      <a:minorFont>
        <a:latin typeface="Lucida Sans"/>
        <a:ea typeface=""/>
        <a:cs typeface="Lucida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A connected University_update2016.potx" id="{AA33339E-0AEA-4F2B-9A54-96FC4A1A0797}" vid="{DF48E783-A1AA-4F7E-A47C-743CA2EF4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D74552052BBC4589984F2DD775ADD8" ma:contentTypeVersion="15" ma:contentTypeDescription="Create a new document." ma:contentTypeScope="" ma:versionID="e16f5f0395f5c8b062a9443b65a9637f">
  <xsd:schema xmlns:xsd="http://www.w3.org/2001/XMLSchema" xmlns:xs="http://www.w3.org/2001/XMLSchema" xmlns:p="http://schemas.microsoft.com/office/2006/metadata/properties" xmlns:ns2="67a8b5ab-1951-402d-b4a7-b091ce93350b" xmlns:ns3="eeac5397-011e-4977-855f-b1a6a343b17d" targetNamespace="http://schemas.microsoft.com/office/2006/metadata/properties" ma:root="true" ma:fieldsID="8d645bba364e30d7827cc8af65b1adbf" ns2:_="" ns3:_="">
    <xsd:import namespace="67a8b5ab-1951-402d-b4a7-b091ce93350b"/>
    <xsd:import namespace="eeac5397-011e-4977-855f-b1a6a343b1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a8b5ab-1951-402d-b4a7-b091ce9335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3035b0a-854a-4967-9374-aa801ec28e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ac5397-011e-4977-855f-b1a6a343b17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70f4309-55dd-4f87-9732-2db81fff3741}" ma:internalName="TaxCatchAll" ma:showField="CatchAllData" ma:web="eeac5397-011e-4977-855f-b1a6a343b1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eac5397-011e-4977-855f-b1a6a343b17d" xsi:nil="true"/>
    <lcf76f155ced4ddcb4097134ff3c332f xmlns="67a8b5ab-1951-402d-b4a7-b091ce93350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DB5E83-1B25-4261-AE5F-A6F5F25E8A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a8b5ab-1951-402d-b4a7-b091ce93350b"/>
    <ds:schemaRef ds:uri="eeac5397-011e-4977-855f-b1a6a343b1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6E80C2B-3399-4CE3-B8C7-9B19274033CD}">
  <ds:schemaRefs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0a2ada8d-b04b-4860-83c9-a9c22393b7b6"/>
    <ds:schemaRef ds:uri="http://www.w3.org/XML/1998/namespace"/>
    <ds:schemaRef ds:uri="http://purl.org/dc/terms/"/>
    <ds:schemaRef ds:uri="eeac5397-011e-4977-855f-b1a6a343b17d"/>
    <ds:schemaRef ds:uri="67a8b5ab-1951-402d-b4a7-b091ce93350b"/>
  </ds:schemaRefs>
</ds:datastoreItem>
</file>

<file path=customXml/itemProps3.xml><?xml version="1.0" encoding="utf-8"?>
<ds:datastoreItem xmlns:ds="http://schemas.openxmlformats.org/officeDocument/2006/customXml" ds:itemID="{0F482C29-6FA8-4D8F-AA5F-E2E02F1652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30.4.18 SSC slides</Template>
  <TotalTime>4</TotalTime>
  <Words>1351</Words>
  <Application>Microsoft Office PowerPoint</Application>
  <PresentationFormat>On-screen Show (4:3)</PresentationFormat>
  <Paragraphs>160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Georgia</vt:lpstr>
      <vt:lpstr>Lucida Sans</vt:lpstr>
      <vt:lpstr>Verdana</vt:lpstr>
      <vt:lpstr>Wingdings</vt:lpstr>
      <vt:lpstr>A connected University_2016</vt:lpstr>
      <vt:lpstr>Access to Medicines at End-of-Life: ActMed Study</vt:lpstr>
      <vt:lpstr>Access to Medicines Study team</vt:lpstr>
      <vt:lpstr>PowerPoint Presentation</vt:lpstr>
      <vt:lpstr>Context: problems for patients and carers </vt:lpstr>
      <vt:lpstr>Study Aim  </vt:lpstr>
      <vt:lpstr>Research Plan &amp; Methods</vt:lpstr>
      <vt:lpstr>Who provides support for new prescriptions during working hours, and how?</vt:lpstr>
      <vt:lpstr>Nurse prescribers</vt:lpstr>
      <vt:lpstr>Access to shared records</vt:lpstr>
      <vt:lpstr>Most frequently cited service delivery solutions</vt:lpstr>
      <vt:lpstr>Research Plan &amp; Methods</vt:lpstr>
      <vt:lpstr>Models of service delivery</vt:lpstr>
      <vt:lpstr>Accessing medicines - a complex process      </vt:lpstr>
      <vt:lpstr>Who takes professional responsibility?      </vt:lpstr>
      <vt:lpstr>Key mechanisms of CNS Prescriber Model     </vt:lpstr>
      <vt:lpstr>Access to records &amp; electronic prescribing  </vt:lpstr>
      <vt:lpstr>Lack of systems access influences when CNSs prescribe     </vt:lpstr>
      <vt:lpstr>How do we advance PEoLC?</vt:lpstr>
      <vt:lpstr>PowerPoint Presentation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Accessing Medicines at End-of-Life (ActMed) Study</dc:title>
  <dc:creator>Campling N.C.</dc:creator>
  <cp:lastModifiedBy>Leanne Monchuk</cp:lastModifiedBy>
  <cp:revision>388</cp:revision>
  <cp:lastPrinted>2022-06-13T15:51:47Z</cp:lastPrinted>
  <dcterms:created xsi:type="dcterms:W3CDTF">2018-04-20T10:16:33Z</dcterms:created>
  <dcterms:modified xsi:type="dcterms:W3CDTF">2022-10-18T11:20:31Z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1.00</vt:lpwstr>
  </property>
  <property fmtid="{D5CDD505-2E9C-101B-9397-08002B2CF9AE}" pid="3" name="Date">
    <vt:lpwstr>30 July 2014</vt:lpwstr>
  </property>
  <property fmtid="{D5CDD505-2E9C-101B-9397-08002B2CF9AE}" pid="4" name="ContentTypeId">
    <vt:lpwstr>0x01010079D74552052BBC4589984F2DD775ADD8</vt:lpwstr>
  </property>
</Properties>
</file>